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5" r:id="rId1"/>
  </p:sldMasterIdLst>
  <p:notesMasterIdLst>
    <p:notesMasterId r:id="rId39"/>
  </p:notesMasterIdLst>
  <p:handoutMasterIdLst>
    <p:handoutMasterId r:id="rId40"/>
  </p:handoutMasterIdLst>
  <p:sldIdLst>
    <p:sldId id="283" r:id="rId2"/>
    <p:sldId id="475" r:id="rId3"/>
    <p:sldId id="668" r:id="rId4"/>
    <p:sldId id="525" r:id="rId5"/>
    <p:sldId id="667" r:id="rId6"/>
    <p:sldId id="654" r:id="rId7"/>
    <p:sldId id="666" r:id="rId8"/>
    <p:sldId id="669" r:id="rId9"/>
    <p:sldId id="655" r:id="rId10"/>
    <p:sldId id="644" r:id="rId11"/>
    <p:sldId id="645" r:id="rId12"/>
    <p:sldId id="641" r:id="rId13"/>
    <p:sldId id="662" r:id="rId14"/>
    <p:sldId id="566" r:id="rId15"/>
    <p:sldId id="647" r:id="rId16"/>
    <p:sldId id="646" r:id="rId17"/>
    <p:sldId id="656" r:id="rId18"/>
    <p:sldId id="657" r:id="rId19"/>
    <p:sldId id="664" r:id="rId20"/>
    <p:sldId id="663" r:id="rId21"/>
    <p:sldId id="567" r:id="rId22"/>
    <p:sldId id="665" r:id="rId23"/>
    <p:sldId id="652" r:id="rId24"/>
    <p:sldId id="267" r:id="rId25"/>
    <p:sldId id="579" r:id="rId26"/>
    <p:sldId id="639" r:id="rId27"/>
    <p:sldId id="592" r:id="rId28"/>
    <p:sldId id="590" r:id="rId29"/>
    <p:sldId id="591" r:id="rId30"/>
    <p:sldId id="585" r:id="rId31"/>
    <p:sldId id="586" r:id="rId32"/>
    <p:sldId id="622" r:id="rId33"/>
    <p:sldId id="564" r:id="rId34"/>
    <p:sldId id="571" r:id="rId35"/>
    <p:sldId id="658" r:id="rId36"/>
    <p:sldId id="659" r:id="rId37"/>
    <p:sldId id="660" r:id="rId38"/>
  </p:sldIdLst>
  <p:sldSz cx="12192000"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pun shah" initials="Ns" lastIdx="10" clrIdx="0">
    <p:extLst>
      <p:ext uri="{19B8F6BF-5375-455C-9EA6-DF929625EA0E}">
        <p15:presenceInfo xmlns:p15="http://schemas.microsoft.com/office/powerpoint/2012/main" userId="Nipun shah" providerId="None"/>
      </p:ext>
    </p:extLst>
  </p:cmAuthor>
  <p:cmAuthor id="2" name="Subburam Subbiah" initials="SS" lastIdx="2" clrIdx="1">
    <p:extLst>
      <p:ext uri="{19B8F6BF-5375-455C-9EA6-DF929625EA0E}">
        <p15:presenceInfo xmlns:p15="http://schemas.microsoft.com/office/powerpoint/2012/main" userId="Subburam Subbiah" providerId="None"/>
      </p:ext>
    </p:extLst>
  </p:cmAuthor>
  <p:cmAuthor id="3" name="Sandeep Maru" initials="SM" lastIdx="2" clrIdx="2">
    <p:extLst>
      <p:ext uri="{19B8F6BF-5375-455C-9EA6-DF929625EA0E}">
        <p15:presenceInfo xmlns:p15="http://schemas.microsoft.com/office/powerpoint/2012/main" userId="S-1-5-21-2834444667-168885179-4103465364-159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A4AD"/>
    <a:srgbClr val="112248"/>
    <a:srgbClr val="94B5D7"/>
    <a:srgbClr val="007295"/>
    <a:srgbClr val="1957A3"/>
    <a:srgbClr val="CDCDCD"/>
    <a:srgbClr val="4D84BC"/>
    <a:srgbClr val="E7E6E6"/>
    <a:srgbClr val="000000"/>
    <a:srgbClr val="EDE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186"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3" d="100"/>
          <a:sy n="63" d="100"/>
        </p:scale>
        <p:origin x="320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AFE626-B5F2-47C3-8CC5-0DC9420ECC28}" type="doc">
      <dgm:prSet loTypeId="urn:microsoft.com/office/officeart/2008/layout/VerticalCurvedList" loCatId="list" qsTypeId="urn:microsoft.com/office/officeart/2005/8/quickstyle/simple1" qsCatId="simple" csTypeId="urn:microsoft.com/office/officeart/2005/8/colors/accent1_3" csCatId="accent1" phldr="1"/>
      <dgm:spPr/>
      <dgm:t>
        <a:bodyPr/>
        <a:lstStyle/>
        <a:p>
          <a:endParaRPr lang="en-IN"/>
        </a:p>
      </dgm:t>
    </dgm:pt>
    <dgm:pt modelId="{DBD37948-FB06-4FE0-B87F-DCECB4FF3FBD}">
      <dgm:prSet phldrT="[Text]" custT="1"/>
      <dgm:spPr>
        <a:xfrm>
          <a:off x="381133" y="270329"/>
          <a:ext cx="3800613" cy="490530"/>
        </a:xfrm>
        <a:solidFill>
          <a:srgbClr val="2F3542">
            <a:shade val="80000"/>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lgn="l"/>
          <a:r>
            <a:rPr lang="en-IN" sz="1400" b="1">
              <a:solidFill>
                <a:srgbClr val="FFFFFF"/>
              </a:solidFill>
              <a:latin typeface="Calibri"/>
              <a:ea typeface="+mn-ea"/>
              <a:cs typeface="+mn-cs"/>
            </a:rPr>
            <a:t>Structure and Flow</a:t>
          </a:r>
          <a:endParaRPr lang="en-IN" sz="1400" b="1" dirty="0">
            <a:solidFill>
              <a:srgbClr val="FFFFFF"/>
            </a:solidFill>
            <a:latin typeface="Calibri"/>
            <a:ea typeface="+mn-ea"/>
            <a:cs typeface="+mn-cs"/>
          </a:endParaRPr>
        </a:p>
      </dgm:t>
    </dgm:pt>
    <dgm:pt modelId="{947C937E-EA1F-4324-8BB0-7DC314F6375E}" type="parTrans" cxnId="{3BE330C7-7909-4714-83EF-776B58AE1828}">
      <dgm:prSet/>
      <dgm:spPr/>
      <dgm:t>
        <a:bodyPr/>
        <a:lstStyle/>
        <a:p>
          <a:endParaRPr lang="en-IN" b="1">
            <a:solidFill>
              <a:schemeClr val="bg1"/>
            </a:solidFill>
          </a:endParaRPr>
        </a:p>
      </dgm:t>
    </dgm:pt>
    <dgm:pt modelId="{DF2C87F8-F221-48EE-8A8C-ACA46BDF0E9D}" type="sibTrans" cxnId="{3BE330C7-7909-4714-83EF-776B58AE1828}">
      <dgm:prSet/>
      <dgm:spPr>
        <a:xfrm>
          <a:off x="-3789212" y="-582007"/>
          <a:ext cx="4516387" cy="4516387"/>
        </a:xfrm>
        <a:noFill/>
        <a:ln w="12700" cap="flat" cmpd="sng" algn="ctr">
          <a:solidFill>
            <a:srgbClr val="2F3542">
              <a:tint val="99000"/>
              <a:hueOff val="0"/>
              <a:satOff val="0"/>
              <a:lumOff val="0"/>
              <a:alphaOff val="0"/>
            </a:srgbClr>
          </a:solidFill>
          <a:prstDash val="solid"/>
          <a:miter lim="800000"/>
        </a:ln>
        <a:effectLst/>
      </dgm:spPr>
      <dgm:t>
        <a:bodyPr/>
        <a:lstStyle/>
        <a:p>
          <a:endParaRPr lang="en-IN" b="1">
            <a:solidFill>
              <a:schemeClr val="bg1"/>
            </a:solidFill>
          </a:endParaRPr>
        </a:p>
      </dgm:t>
    </dgm:pt>
    <dgm:pt modelId="{93A3D81E-213B-4A1D-983D-DA7EBA502A81}">
      <dgm:prSet phldrT="[Text]" custT="1"/>
      <dgm:spPr>
        <a:xfrm>
          <a:off x="676812" y="1044057"/>
          <a:ext cx="3504934" cy="490530"/>
        </a:xfrm>
        <a:solidFill>
          <a:srgbClr val="2F3542">
            <a:shade val="80000"/>
            <a:hueOff val="44828"/>
            <a:satOff val="-5090"/>
            <a:lumOff val="13727"/>
            <a:alphaOff val="0"/>
          </a:srgbClr>
        </a:solidFill>
        <a:ln w="12700" cap="flat" cmpd="sng" algn="ctr">
          <a:solidFill>
            <a:srgbClr val="FFFFFF">
              <a:hueOff val="0"/>
              <a:satOff val="0"/>
              <a:lumOff val="0"/>
              <a:alphaOff val="0"/>
            </a:srgbClr>
          </a:solidFill>
          <a:prstDash val="solid"/>
          <a:miter lim="800000"/>
        </a:ln>
        <a:effectLst/>
      </dgm:spPr>
      <dgm:t>
        <a:bodyPr/>
        <a:lstStyle/>
        <a:p>
          <a:r>
            <a:rPr lang="en-IN" sz="1400" b="1">
              <a:solidFill>
                <a:srgbClr val="FFFFFF"/>
              </a:solidFill>
              <a:latin typeface="Calibri"/>
              <a:ea typeface="+mn-ea"/>
              <a:cs typeface="+mn-cs"/>
            </a:rPr>
            <a:t>Uncluttered</a:t>
          </a:r>
          <a:endParaRPr lang="en-IN" sz="1400" b="1" dirty="0">
            <a:solidFill>
              <a:srgbClr val="FFFFFF"/>
            </a:solidFill>
            <a:latin typeface="Calibri"/>
            <a:ea typeface="+mn-ea"/>
            <a:cs typeface="+mn-cs"/>
          </a:endParaRPr>
        </a:p>
      </dgm:t>
    </dgm:pt>
    <dgm:pt modelId="{653ED52C-6408-4E22-965B-D1FF67E4FB00}" type="parTrans" cxnId="{758FB64C-84A0-4EAA-BFE4-C0E50FC094E3}">
      <dgm:prSet/>
      <dgm:spPr/>
      <dgm:t>
        <a:bodyPr/>
        <a:lstStyle/>
        <a:p>
          <a:endParaRPr lang="en-IN" b="1">
            <a:solidFill>
              <a:schemeClr val="bg1"/>
            </a:solidFill>
          </a:endParaRPr>
        </a:p>
      </dgm:t>
    </dgm:pt>
    <dgm:pt modelId="{FF355DCE-8543-40E4-BDFB-F72CFC9C7B18}" type="sibTrans" cxnId="{758FB64C-84A0-4EAA-BFE4-C0E50FC094E3}">
      <dgm:prSet/>
      <dgm:spPr/>
      <dgm:t>
        <a:bodyPr/>
        <a:lstStyle/>
        <a:p>
          <a:endParaRPr lang="en-IN" b="1">
            <a:solidFill>
              <a:schemeClr val="bg1"/>
            </a:solidFill>
          </a:endParaRPr>
        </a:p>
      </dgm:t>
    </dgm:pt>
    <dgm:pt modelId="{C858A282-1B64-4643-BFD1-C6E0BEB2315B}">
      <dgm:prSet phldrT="[Text]" custT="1"/>
      <dgm:spPr>
        <a:xfrm>
          <a:off x="676812" y="1817784"/>
          <a:ext cx="3504934" cy="490530"/>
        </a:xfrm>
        <a:solidFill>
          <a:srgbClr val="2F3542">
            <a:shade val="80000"/>
            <a:hueOff val="89656"/>
            <a:satOff val="-10179"/>
            <a:lumOff val="27455"/>
            <a:alphaOff val="0"/>
          </a:srgbClr>
        </a:solidFill>
        <a:ln w="12700" cap="flat" cmpd="sng" algn="ctr">
          <a:solidFill>
            <a:srgbClr val="FFFFFF">
              <a:hueOff val="0"/>
              <a:satOff val="0"/>
              <a:lumOff val="0"/>
              <a:alphaOff val="0"/>
            </a:srgbClr>
          </a:solidFill>
          <a:prstDash val="solid"/>
          <a:miter lim="800000"/>
        </a:ln>
        <a:effectLst/>
      </dgm:spPr>
      <dgm:t>
        <a:bodyPr/>
        <a:lstStyle/>
        <a:p>
          <a:r>
            <a:rPr lang="en-IN" sz="1400" b="1">
              <a:solidFill>
                <a:srgbClr val="FFFFFF"/>
              </a:solidFill>
              <a:latin typeface="Calibri"/>
              <a:ea typeface="+mn-ea"/>
              <a:cs typeface="+mn-cs"/>
            </a:rPr>
            <a:t>Integrate Text Graphics and Data</a:t>
          </a:r>
          <a:endParaRPr lang="en-IN" sz="1400" b="1" dirty="0">
            <a:solidFill>
              <a:srgbClr val="FFFFFF"/>
            </a:solidFill>
            <a:latin typeface="Calibri"/>
            <a:ea typeface="+mn-ea"/>
            <a:cs typeface="+mn-cs"/>
          </a:endParaRPr>
        </a:p>
      </dgm:t>
    </dgm:pt>
    <dgm:pt modelId="{D255BAF9-D37D-4CD7-A85E-8849EBBC5077}" type="parTrans" cxnId="{C15CCD15-C5D5-4E0A-8A6A-8CAA8BC9B668}">
      <dgm:prSet/>
      <dgm:spPr/>
      <dgm:t>
        <a:bodyPr/>
        <a:lstStyle/>
        <a:p>
          <a:endParaRPr lang="en-IN" b="1">
            <a:solidFill>
              <a:schemeClr val="bg1"/>
            </a:solidFill>
          </a:endParaRPr>
        </a:p>
      </dgm:t>
    </dgm:pt>
    <dgm:pt modelId="{D2254F8F-F3C9-4933-AD6E-D5CF49B33692}" type="sibTrans" cxnId="{C15CCD15-C5D5-4E0A-8A6A-8CAA8BC9B668}">
      <dgm:prSet/>
      <dgm:spPr/>
      <dgm:t>
        <a:bodyPr/>
        <a:lstStyle/>
        <a:p>
          <a:endParaRPr lang="en-IN" b="1">
            <a:solidFill>
              <a:schemeClr val="bg1"/>
            </a:solidFill>
          </a:endParaRPr>
        </a:p>
      </dgm:t>
    </dgm:pt>
    <dgm:pt modelId="{279B3822-41E6-404F-A24D-08F47FC7FE1A}">
      <dgm:prSet custT="1"/>
      <dgm:spPr>
        <a:xfrm>
          <a:off x="413115" y="2591782"/>
          <a:ext cx="3736648" cy="489988"/>
        </a:xfrm>
        <a:solidFill>
          <a:srgbClr val="2F3542">
            <a:shade val="80000"/>
            <a:hueOff val="134484"/>
            <a:satOff val="-15269"/>
            <a:lumOff val="41182"/>
            <a:alphaOff val="0"/>
          </a:srgbClr>
        </a:solidFill>
        <a:ln w="12700" cap="flat" cmpd="sng" algn="ctr">
          <a:solidFill>
            <a:srgbClr val="FFFFFF">
              <a:hueOff val="0"/>
              <a:satOff val="0"/>
              <a:lumOff val="0"/>
              <a:alphaOff val="0"/>
            </a:srgbClr>
          </a:solidFill>
          <a:prstDash val="solid"/>
          <a:miter lim="800000"/>
        </a:ln>
        <a:effectLst/>
      </dgm:spPr>
      <dgm:t>
        <a:bodyPr/>
        <a:lstStyle/>
        <a:p>
          <a:r>
            <a:rPr lang="en-IN" sz="1400" b="1" dirty="0">
              <a:solidFill>
                <a:srgbClr val="FFFFFF"/>
              </a:solidFill>
              <a:latin typeface="Calibri"/>
              <a:ea typeface="+mn-ea"/>
              <a:cs typeface="+mn-cs"/>
            </a:rPr>
            <a:t>Enforce Comparison</a:t>
          </a:r>
        </a:p>
      </dgm:t>
    </dgm:pt>
    <dgm:pt modelId="{CC2E8F33-7571-4FE8-8C11-A66ED742F14C}" type="sibTrans" cxnId="{8CEEE847-BF61-4C0A-B1E9-C7A9B4BADC59}">
      <dgm:prSet/>
      <dgm:spPr/>
      <dgm:t>
        <a:bodyPr/>
        <a:lstStyle/>
        <a:p>
          <a:endParaRPr lang="en-IN" b="1">
            <a:solidFill>
              <a:schemeClr val="bg1"/>
            </a:solidFill>
          </a:endParaRPr>
        </a:p>
      </dgm:t>
    </dgm:pt>
    <dgm:pt modelId="{0E68D63F-19E1-4068-ADE9-05F1D04FD610}" type="parTrans" cxnId="{8CEEE847-BF61-4C0A-B1E9-C7A9B4BADC59}">
      <dgm:prSet/>
      <dgm:spPr/>
      <dgm:t>
        <a:bodyPr/>
        <a:lstStyle/>
        <a:p>
          <a:endParaRPr lang="en-IN" b="1">
            <a:solidFill>
              <a:schemeClr val="bg1"/>
            </a:solidFill>
          </a:endParaRPr>
        </a:p>
      </dgm:t>
    </dgm:pt>
    <dgm:pt modelId="{3280CA43-469E-438C-B44B-9CF9427D135F}">
      <dgm:prSet custT="1"/>
      <dgm:spPr>
        <a:xfrm>
          <a:off x="413115" y="2591782"/>
          <a:ext cx="3736648" cy="489988"/>
        </a:xfrm>
        <a:solidFill>
          <a:schemeClr val="bg1">
            <a:lumMod val="75000"/>
          </a:schemeClr>
        </a:solidFill>
        <a:ln w="12700" cap="flat" cmpd="sng" algn="ctr">
          <a:solidFill>
            <a:srgbClr val="FFFFFF">
              <a:hueOff val="0"/>
              <a:satOff val="0"/>
              <a:lumOff val="0"/>
              <a:alphaOff val="0"/>
            </a:srgbClr>
          </a:solidFill>
          <a:prstDash val="solid"/>
          <a:miter lim="800000"/>
        </a:ln>
        <a:effectLst/>
      </dgm:spPr>
      <dgm:t>
        <a:bodyPr/>
        <a:lstStyle/>
        <a:p>
          <a:r>
            <a:rPr lang="en-IN" sz="1400" b="1" dirty="0">
              <a:solidFill>
                <a:srgbClr val="FFFFFF"/>
              </a:solidFill>
              <a:latin typeface="Calibri"/>
              <a:ea typeface="+mn-ea"/>
              <a:cs typeface="+mn-cs"/>
            </a:rPr>
            <a:t>Analysis and Insight Generation</a:t>
          </a:r>
        </a:p>
      </dgm:t>
    </dgm:pt>
    <dgm:pt modelId="{0D608E62-3F23-4EC1-B167-3A811409C5CC}" type="parTrans" cxnId="{AC6DBE59-0F1F-406C-932C-142198B763F8}">
      <dgm:prSet/>
      <dgm:spPr/>
      <dgm:t>
        <a:bodyPr/>
        <a:lstStyle/>
        <a:p>
          <a:endParaRPr lang="en-US"/>
        </a:p>
      </dgm:t>
    </dgm:pt>
    <dgm:pt modelId="{B2C5FFE2-BFBD-4F69-812A-B80699DE9560}" type="sibTrans" cxnId="{AC6DBE59-0F1F-406C-932C-142198B763F8}">
      <dgm:prSet/>
      <dgm:spPr/>
      <dgm:t>
        <a:bodyPr/>
        <a:lstStyle/>
        <a:p>
          <a:endParaRPr lang="en-US"/>
        </a:p>
      </dgm:t>
    </dgm:pt>
    <dgm:pt modelId="{0614E64D-6ACD-41B0-8034-13E42992EF0F}" type="pres">
      <dgm:prSet presAssocID="{32AFE626-B5F2-47C3-8CC5-0DC9420ECC28}" presName="Name0" presStyleCnt="0">
        <dgm:presLayoutVars>
          <dgm:chMax val="7"/>
          <dgm:chPref val="7"/>
          <dgm:dir/>
        </dgm:presLayoutVars>
      </dgm:prSet>
      <dgm:spPr/>
    </dgm:pt>
    <dgm:pt modelId="{A58D62D6-DDFE-4D0F-80E5-A7A079F123CF}" type="pres">
      <dgm:prSet presAssocID="{32AFE626-B5F2-47C3-8CC5-0DC9420ECC28}" presName="Name1" presStyleCnt="0"/>
      <dgm:spPr/>
    </dgm:pt>
    <dgm:pt modelId="{DE3EAE8F-0232-43DC-B9A7-1A637B6DCC94}" type="pres">
      <dgm:prSet presAssocID="{32AFE626-B5F2-47C3-8CC5-0DC9420ECC28}" presName="cycle" presStyleCnt="0"/>
      <dgm:spPr/>
    </dgm:pt>
    <dgm:pt modelId="{32634D5D-9FAC-49C7-B0CF-2303DC981EA1}" type="pres">
      <dgm:prSet presAssocID="{32AFE626-B5F2-47C3-8CC5-0DC9420ECC28}" presName="srcNode" presStyleLbl="node1" presStyleIdx="0" presStyleCnt="5"/>
      <dgm:spPr/>
    </dgm:pt>
    <dgm:pt modelId="{16A1D20B-29BB-4C10-9E9B-C649121E9801}" type="pres">
      <dgm:prSet presAssocID="{32AFE626-B5F2-47C3-8CC5-0DC9420ECC28}" presName="conn" presStyleLbl="parChTrans1D2" presStyleIdx="0" presStyleCnt="1"/>
      <dgm:spPr>
        <a:prstGeom prst="blockArc">
          <a:avLst>
            <a:gd name="adj1" fmla="val 18900000"/>
            <a:gd name="adj2" fmla="val 2700000"/>
            <a:gd name="adj3" fmla="val 478"/>
          </a:avLst>
        </a:prstGeom>
      </dgm:spPr>
    </dgm:pt>
    <dgm:pt modelId="{3FC37C05-C34B-43E5-88A1-5EBFD5A78667}" type="pres">
      <dgm:prSet presAssocID="{32AFE626-B5F2-47C3-8CC5-0DC9420ECC28}" presName="extraNode" presStyleLbl="node1" presStyleIdx="0" presStyleCnt="5"/>
      <dgm:spPr/>
    </dgm:pt>
    <dgm:pt modelId="{107CA3D0-D846-4B5B-B03E-9487007505C9}" type="pres">
      <dgm:prSet presAssocID="{32AFE626-B5F2-47C3-8CC5-0DC9420ECC28}" presName="dstNode" presStyleLbl="node1" presStyleIdx="0" presStyleCnt="5"/>
      <dgm:spPr/>
    </dgm:pt>
    <dgm:pt modelId="{47861874-EC67-4842-AD12-DBCC28414E8B}" type="pres">
      <dgm:prSet presAssocID="{DBD37948-FB06-4FE0-B87F-DCECB4FF3FBD}" presName="text_1" presStyleLbl="node1" presStyleIdx="0" presStyleCnt="5" custScaleY="95114">
        <dgm:presLayoutVars>
          <dgm:bulletEnabled val="1"/>
        </dgm:presLayoutVars>
      </dgm:prSet>
      <dgm:spPr>
        <a:prstGeom prst="rect">
          <a:avLst/>
        </a:prstGeom>
      </dgm:spPr>
    </dgm:pt>
    <dgm:pt modelId="{76270876-FFDE-442D-9392-E476E7AECD98}" type="pres">
      <dgm:prSet presAssocID="{DBD37948-FB06-4FE0-B87F-DCECB4FF3FBD}" presName="accent_1" presStyleCnt="0"/>
      <dgm:spPr/>
    </dgm:pt>
    <dgm:pt modelId="{0F82CCF8-D245-4FFC-9265-E7129E6EDDF4}" type="pres">
      <dgm:prSet presAssocID="{DBD37948-FB06-4FE0-B87F-DCECB4FF3FBD}" presName="accentRepeatNode" presStyleLbl="solidFgAcc1" presStyleIdx="0" presStyleCnt="5"/>
      <dgm:spPr>
        <a:xfrm>
          <a:off x="58803" y="193264"/>
          <a:ext cx="644661" cy="644661"/>
        </a:xfrm>
        <a:prstGeom prst="ellipse">
          <a:avLst/>
        </a:prstGeom>
        <a:solidFill>
          <a:srgbClr val="FFFFFF">
            <a:hueOff val="0"/>
            <a:satOff val="0"/>
            <a:lumOff val="0"/>
            <a:alphaOff val="0"/>
          </a:srgbClr>
        </a:solidFill>
        <a:ln w="12700" cap="flat" cmpd="sng" algn="ctr">
          <a:solidFill>
            <a:srgbClr val="2F3542">
              <a:shade val="80000"/>
              <a:hueOff val="0"/>
              <a:satOff val="0"/>
              <a:lumOff val="0"/>
              <a:alphaOff val="0"/>
            </a:srgbClr>
          </a:solidFill>
          <a:prstDash val="solid"/>
          <a:miter lim="800000"/>
        </a:ln>
        <a:effectLst/>
      </dgm:spPr>
    </dgm:pt>
    <dgm:pt modelId="{B699DFC4-8751-443C-8C54-0E8A9E3F4A28}" type="pres">
      <dgm:prSet presAssocID="{93A3D81E-213B-4A1D-983D-DA7EBA502A81}" presName="text_2" presStyleLbl="node1" presStyleIdx="1" presStyleCnt="5" custScaleY="95114">
        <dgm:presLayoutVars>
          <dgm:bulletEnabled val="1"/>
        </dgm:presLayoutVars>
      </dgm:prSet>
      <dgm:spPr>
        <a:prstGeom prst="rect">
          <a:avLst/>
        </a:prstGeom>
      </dgm:spPr>
    </dgm:pt>
    <dgm:pt modelId="{E5E4A9FF-9338-42A7-94AC-70D8260E6371}" type="pres">
      <dgm:prSet presAssocID="{93A3D81E-213B-4A1D-983D-DA7EBA502A81}" presName="accent_2" presStyleCnt="0"/>
      <dgm:spPr/>
    </dgm:pt>
    <dgm:pt modelId="{AF94BEAE-8A27-4395-9E09-AFB8FCC56023}" type="pres">
      <dgm:prSet presAssocID="{93A3D81E-213B-4A1D-983D-DA7EBA502A81}" presName="accentRepeatNode" presStyleLbl="solidFgAcc1" presStyleIdx="1" presStyleCnt="5"/>
      <dgm:spPr>
        <a:xfrm>
          <a:off x="354482" y="966991"/>
          <a:ext cx="644661" cy="644661"/>
        </a:xfrm>
        <a:prstGeom prst="ellipse">
          <a:avLst/>
        </a:prstGeom>
        <a:solidFill>
          <a:srgbClr val="FFFFFF">
            <a:hueOff val="0"/>
            <a:satOff val="0"/>
            <a:lumOff val="0"/>
            <a:alphaOff val="0"/>
          </a:srgbClr>
        </a:solidFill>
        <a:ln w="12700" cap="flat" cmpd="sng" algn="ctr">
          <a:solidFill>
            <a:srgbClr val="2F3542">
              <a:shade val="80000"/>
              <a:hueOff val="44828"/>
              <a:satOff val="-5090"/>
              <a:lumOff val="13727"/>
              <a:alphaOff val="0"/>
            </a:srgbClr>
          </a:solidFill>
          <a:prstDash val="solid"/>
          <a:miter lim="800000"/>
        </a:ln>
        <a:effectLst/>
      </dgm:spPr>
    </dgm:pt>
    <dgm:pt modelId="{CA5D380C-0578-4035-87D7-E1AA363FBC34}" type="pres">
      <dgm:prSet presAssocID="{C858A282-1B64-4643-BFD1-C6E0BEB2315B}" presName="text_3" presStyleLbl="node1" presStyleIdx="2" presStyleCnt="5" custScaleY="95114">
        <dgm:presLayoutVars>
          <dgm:bulletEnabled val="1"/>
        </dgm:presLayoutVars>
      </dgm:prSet>
      <dgm:spPr>
        <a:prstGeom prst="rect">
          <a:avLst/>
        </a:prstGeom>
      </dgm:spPr>
    </dgm:pt>
    <dgm:pt modelId="{DE43453B-1282-4DF1-8C5E-51A11CA3DEB1}" type="pres">
      <dgm:prSet presAssocID="{C858A282-1B64-4643-BFD1-C6E0BEB2315B}" presName="accent_3" presStyleCnt="0"/>
      <dgm:spPr/>
    </dgm:pt>
    <dgm:pt modelId="{381D3D51-6CE1-4B16-BCE8-45F01280E967}" type="pres">
      <dgm:prSet presAssocID="{C858A282-1B64-4643-BFD1-C6E0BEB2315B}" presName="accentRepeatNode" presStyleLbl="solidFgAcc1" presStyleIdx="2" presStyleCnt="5"/>
      <dgm:spPr>
        <a:xfrm>
          <a:off x="354482" y="1740719"/>
          <a:ext cx="644661" cy="644661"/>
        </a:xfrm>
        <a:prstGeom prst="ellipse">
          <a:avLst/>
        </a:prstGeom>
        <a:solidFill>
          <a:srgbClr val="FFFFFF">
            <a:hueOff val="0"/>
            <a:satOff val="0"/>
            <a:lumOff val="0"/>
            <a:alphaOff val="0"/>
          </a:srgbClr>
        </a:solidFill>
        <a:ln w="12700" cap="flat" cmpd="sng" algn="ctr">
          <a:solidFill>
            <a:srgbClr val="2F3542">
              <a:shade val="80000"/>
              <a:hueOff val="89656"/>
              <a:satOff val="-10179"/>
              <a:lumOff val="27455"/>
              <a:alphaOff val="0"/>
            </a:srgbClr>
          </a:solidFill>
          <a:prstDash val="solid"/>
          <a:miter lim="800000"/>
        </a:ln>
        <a:effectLst/>
      </dgm:spPr>
    </dgm:pt>
    <dgm:pt modelId="{93A00218-6B59-45F1-B7AD-568070E14F18}" type="pres">
      <dgm:prSet presAssocID="{279B3822-41E6-404F-A24D-08F47FC7FE1A}" presName="text_4" presStyleLbl="node1" presStyleIdx="3" presStyleCnt="5" custScaleX="98317" custScaleY="95009">
        <dgm:presLayoutVars>
          <dgm:bulletEnabled val="1"/>
        </dgm:presLayoutVars>
      </dgm:prSet>
      <dgm:spPr>
        <a:prstGeom prst="rect">
          <a:avLst/>
        </a:prstGeom>
      </dgm:spPr>
    </dgm:pt>
    <dgm:pt modelId="{75A488AE-9296-4ACD-97BF-3B9D8DCC9C69}" type="pres">
      <dgm:prSet presAssocID="{279B3822-41E6-404F-A24D-08F47FC7FE1A}" presName="accent_4" presStyleCnt="0"/>
      <dgm:spPr/>
    </dgm:pt>
    <dgm:pt modelId="{AFB199AF-0929-4F04-B613-CB5969766E1A}" type="pres">
      <dgm:prSet presAssocID="{279B3822-41E6-404F-A24D-08F47FC7FE1A}" presName="accentRepeatNode" presStyleLbl="solidFgAcc1" presStyleIdx="3" presStyleCnt="5"/>
      <dgm:spPr>
        <a:xfrm>
          <a:off x="58803" y="2514446"/>
          <a:ext cx="644661" cy="644661"/>
        </a:xfrm>
        <a:prstGeom prst="ellipse">
          <a:avLst/>
        </a:prstGeom>
        <a:solidFill>
          <a:srgbClr val="FFFFFF">
            <a:hueOff val="0"/>
            <a:satOff val="0"/>
            <a:lumOff val="0"/>
            <a:alphaOff val="0"/>
          </a:srgbClr>
        </a:solidFill>
        <a:ln w="12700" cap="flat" cmpd="sng" algn="ctr">
          <a:solidFill>
            <a:srgbClr val="2F3542">
              <a:shade val="80000"/>
              <a:hueOff val="134484"/>
              <a:satOff val="-15269"/>
              <a:lumOff val="41182"/>
              <a:alphaOff val="0"/>
            </a:srgbClr>
          </a:solidFill>
          <a:prstDash val="solid"/>
          <a:miter lim="800000"/>
        </a:ln>
        <a:effectLst/>
      </dgm:spPr>
    </dgm:pt>
    <dgm:pt modelId="{79C6B211-0FC6-4A46-8681-AFF7364A4C4A}" type="pres">
      <dgm:prSet presAssocID="{3280CA43-469E-438C-B44B-9CF9427D135F}" presName="text_5" presStyleLbl="node1" presStyleIdx="4" presStyleCnt="5">
        <dgm:presLayoutVars>
          <dgm:bulletEnabled val="1"/>
        </dgm:presLayoutVars>
      </dgm:prSet>
      <dgm:spPr/>
    </dgm:pt>
    <dgm:pt modelId="{6F62BBD4-E66F-4206-B0AF-C033D9356790}" type="pres">
      <dgm:prSet presAssocID="{3280CA43-469E-438C-B44B-9CF9427D135F}" presName="accent_5" presStyleCnt="0"/>
      <dgm:spPr/>
    </dgm:pt>
    <dgm:pt modelId="{50315803-39F0-4C49-8653-C5B0D78E6103}" type="pres">
      <dgm:prSet presAssocID="{3280CA43-469E-438C-B44B-9CF9427D135F}" presName="accentRepeatNode" presStyleLbl="solidFgAcc1" presStyleIdx="4" presStyleCnt="5"/>
      <dgm:spPr/>
    </dgm:pt>
  </dgm:ptLst>
  <dgm:cxnLst>
    <dgm:cxn modelId="{4A7E3A07-22FA-41A6-BBC7-288742D8183D}" type="presOf" srcId="{DBD37948-FB06-4FE0-B87F-DCECB4FF3FBD}" destId="{47861874-EC67-4842-AD12-DBCC28414E8B}" srcOrd="0" destOrd="0" presId="urn:microsoft.com/office/officeart/2008/layout/VerticalCurvedList"/>
    <dgm:cxn modelId="{C15CCD15-C5D5-4E0A-8A6A-8CAA8BC9B668}" srcId="{32AFE626-B5F2-47C3-8CC5-0DC9420ECC28}" destId="{C858A282-1B64-4643-BFD1-C6E0BEB2315B}" srcOrd="2" destOrd="0" parTransId="{D255BAF9-D37D-4CD7-A85E-8849EBBC5077}" sibTransId="{D2254F8F-F3C9-4933-AD6E-D5CF49B33692}"/>
    <dgm:cxn modelId="{715D542A-2523-468C-AD5A-34DC97CE9AE6}" type="presOf" srcId="{279B3822-41E6-404F-A24D-08F47FC7FE1A}" destId="{93A00218-6B59-45F1-B7AD-568070E14F18}" srcOrd="0" destOrd="0" presId="urn:microsoft.com/office/officeart/2008/layout/VerticalCurvedList"/>
    <dgm:cxn modelId="{D5620A39-91F6-4A6A-A371-3C918C46B04B}" type="presOf" srcId="{93A3D81E-213B-4A1D-983D-DA7EBA502A81}" destId="{B699DFC4-8751-443C-8C54-0E8A9E3F4A28}" srcOrd="0" destOrd="0" presId="urn:microsoft.com/office/officeart/2008/layout/VerticalCurvedList"/>
    <dgm:cxn modelId="{4CD02C39-1FEC-4A31-99F9-0448C4DA5353}" type="presOf" srcId="{32AFE626-B5F2-47C3-8CC5-0DC9420ECC28}" destId="{0614E64D-6ACD-41B0-8034-13E42992EF0F}" srcOrd="0" destOrd="0" presId="urn:microsoft.com/office/officeart/2008/layout/VerticalCurvedList"/>
    <dgm:cxn modelId="{8CEEE847-BF61-4C0A-B1E9-C7A9B4BADC59}" srcId="{32AFE626-B5F2-47C3-8CC5-0DC9420ECC28}" destId="{279B3822-41E6-404F-A24D-08F47FC7FE1A}" srcOrd="3" destOrd="0" parTransId="{0E68D63F-19E1-4068-ADE9-05F1D04FD610}" sibTransId="{CC2E8F33-7571-4FE8-8C11-A66ED742F14C}"/>
    <dgm:cxn modelId="{758FB64C-84A0-4EAA-BFE4-C0E50FC094E3}" srcId="{32AFE626-B5F2-47C3-8CC5-0DC9420ECC28}" destId="{93A3D81E-213B-4A1D-983D-DA7EBA502A81}" srcOrd="1" destOrd="0" parTransId="{653ED52C-6408-4E22-965B-D1FF67E4FB00}" sibTransId="{FF355DCE-8543-40E4-BDFB-F72CFC9C7B18}"/>
    <dgm:cxn modelId="{AC6DBE59-0F1F-406C-932C-142198B763F8}" srcId="{32AFE626-B5F2-47C3-8CC5-0DC9420ECC28}" destId="{3280CA43-469E-438C-B44B-9CF9427D135F}" srcOrd="4" destOrd="0" parTransId="{0D608E62-3F23-4EC1-B167-3A811409C5CC}" sibTransId="{B2C5FFE2-BFBD-4F69-812A-B80699DE9560}"/>
    <dgm:cxn modelId="{F1AB5999-6679-4D74-A589-FA7648E0BDE7}" type="presOf" srcId="{C858A282-1B64-4643-BFD1-C6E0BEB2315B}" destId="{CA5D380C-0578-4035-87D7-E1AA363FBC34}" srcOrd="0" destOrd="0" presId="urn:microsoft.com/office/officeart/2008/layout/VerticalCurvedList"/>
    <dgm:cxn modelId="{637491A1-DFAB-4B0A-8B4D-C23482B5FA55}" type="presOf" srcId="{DF2C87F8-F221-48EE-8A8C-ACA46BDF0E9D}" destId="{16A1D20B-29BB-4C10-9E9B-C649121E9801}" srcOrd="0" destOrd="0" presId="urn:microsoft.com/office/officeart/2008/layout/VerticalCurvedList"/>
    <dgm:cxn modelId="{3BE330C7-7909-4714-83EF-776B58AE1828}" srcId="{32AFE626-B5F2-47C3-8CC5-0DC9420ECC28}" destId="{DBD37948-FB06-4FE0-B87F-DCECB4FF3FBD}" srcOrd="0" destOrd="0" parTransId="{947C937E-EA1F-4324-8BB0-7DC314F6375E}" sibTransId="{DF2C87F8-F221-48EE-8A8C-ACA46BDF0E9D}"/>
    <dgm:cxn modelId="{98BAF9C9-CA08-46A1-9627-8E7D535AFCE9}" type="presOf" srcId="{3280CA43-469E-438C-B44B-9CF9427D135F}" destId="{79C6B211-0FC6-4A46-8681-AFF7364A4C4A}" srcOrd="0" destOrd="0" presId="urn:microsoft.com/office/officeart/2008/layout/VerticalCurvedList"/>
    <dgm:cxn modelId="{06753E13-ED7D-4CBE-B23B-0E29B5C6C2AE}" type="presParOf" srcId="{0614E64D-6ACD-41B0-8034-13E42992EF0F}" destId="{A58D62D6-DDFE-4D0F-80E5-A7A079F123CF}" srcOrd="0" destOrd="0" presId="urn:microsoft.com/office/officeart/2008/layout/VerticalCurvedList"/>
    <dgm:cxn modelId="{DDBF99F5-818C-429B-A09B-14593D4239F9}" type="presParOf" srcId="{A58D62D6-DDFE-4D0F-80E5-A7A079F123CF}" destId="{DE3EAE8F-0232-43DC-B9A7-1A637B6DCC94}" srcOrd="0" destOrd="0" presId="urn:microsoft.com/office/officeart/2008/layout/VerticalCurvedList"/>
    <dgm:cxn modelId="{B5701534-DEA8-4653-B1CF-C82378B7931D}" type="presParOf" srcId="{DE3EAE8F-0232-43DC-B9A7-1A637B6DCC94}" destId="{32634D5D-9FAC-49C7-B0CF-2303DC981EA1}" srcOrd="0" destOrd="0" presId="urn:microsoft.com/office/officeart/2008/layout/VerticalCurvedList"/>
    <dgm:cxn modelId="{6741EE8F-9A52-4E9F-9699-EEE70F05267B}" type="presParOf" srcId="{DE3EAE8F-0232-43DC-B9A7-1A637B6DCC94}" destId="{16A1D20B-29BB-4C10-9E9B-C649121E9801}" srcOrd="1" destOrd="0" presId="urn:microsoft.com/office/officeart/2008/layout/VerticalCurvedList"/>
    <dgm:cxn modelId="{A885CBB3-474C-41DA-B98E-8B5041780747}" type="presParOf" srcId="{DE3EAE8F-0232-43DC-B9A7-1A637B6DCC94}" destId="{3FC37C05-C34B-43E5-88A1-5EBFD5A78667}" srcOrd="2" destOrd="0" presId="urn:microsoft.com/office/officeart/2008/layout/VerticalCurvedList"/>
    <dgm:cxn modelId="{11658D15-3D0F-4696-BA12-46DBCFAA7D01}" type="presParOf" srcId="{DE3EAE8F-0232-43DC-B9A7-1A637B6DCC94}" destId="{107CA3D0-D846-4B5B-B03E-9487007505C9}" srcOrd="3" destOrd="0" presId="urn:microsoft.com/office/officeart/2008/layout/VerticalCurvedList"/>
    <dgm:cxn modelId="{47F33B79-225A-4B0A-9B9C-9A1E756ED5BC}" type="presParOf" srcId="{A58D62D6-DDFE-4D0F-80E5-A7A079F123CF}" destId="{47861874-EC67-4842-AD12-DBCC28414E8B}" srcOrd="1" destOrd="0" presId="urn:microsoft.com/office/officeart/2008/layout/VerticalCurvedList"/>
    <dgm:cxn modelId="{54D96DA1-FA44-4EBA-8D46-CB5E3CA40FE9}" type="presParOf" srcId="{A58D62D6-DDFE-4D0F-80E5-A7A079F123CF}" destId="{76270876-FFDE-442D-9392-E476E7AECD98}" srcOrd="2" destOrd="0" presId="urn:microsoft.com/office/officeart/2008/layout/VerticalCurvedList"/>
    <dgm:cxn modelId="{437DAA6A-1CFC-4B47-98ED-1BD433B754F2}" type="presParOf" srcId="{76270876-FFDE-442D-9392-E476E7AECD98}" destId="{0F82CCF8-D245-4FFC-9265-E7129E6EDDF4}" srcOrd="0" destOrd="0" presId="urn:microsoft.com/office/officeart/2008/layout/VerticalCurvedList"/>
    <dgm:cxn modelId="{32023DAF-E772-448A-8924-09E8C7D4298B}" type="presParOf" srcId="{A58D62D6-DDFE-4D0F-80E5-A7A079F123CF}" destId="{B699DFC4-8751-443C-8C54-0E8A9E3F4A28}" srcOrd="3" destOrd="0" presId="urn:microsoft.com/office/officeart/2008/layout/VerticalCurvedList"/>
    <dgm:cxn modelId="{22A67DD9-3E3F-4FA5-AEE8-D90F3CBDEA3F}" type="presParOf" srcId="{A58D62D6-DDFE-4D0F-80E5-A7A079F123CF}" destId="{E5E4A9FF-9338-42A7-94AC-70D8260E6371}" srcOrd="4" destOrd="0" presId="urn:microsoft.com/office/officeart/2008/layout/VerticalCurvedList"/>
    <dgm:cxn modelId="{1BBD85B5-C488-468A-95D5-4FAC421D3CDC}" type="presParOf" srcId="{E5E4A9FF-9338-42A7-94AC-70D8260E6371}" destId="{AF94BEAE-8A27-4395-9E09-AFB8FCC56023}" srcOrd="0" destOrd="0" presId="urn:microsoft.com/office/officeart/2008/layout/VerticalCurvedList"/>
    <dgm:cxn modelId="{636D5002-9E32-48AF-B3E3-9D5403C0B9A5}" type="presParOf" srcId="{A58D62D6-DDFE-4D0F-80E5-A7A079F123CF}" destId="{CA5D380C-0578-4035-87D7-E1AA363FBC34}" srcOrd="5" destOrd="0" presId="urn:microsoft.com/office/officeart/2008/layout/VerticalCurvedList"/>
    <dgm:cxn modelId="{C84088CA-0C55-4D1E-9291-DDC5F4C0B56E}" type="presParOf" srcId="{A58D62D6-DDFE-4D0F-80E5-A7A079F123CF}" destId="{DE43453B-1282-4DF1-8C5E-51A11CA3DEB1}" srcOrd="6" destOrd="0" presId="urn:microsoft.com/office/officeart/2008/layout/VerticalCurvedList"/>
    <dgm:cxn modelId="{840A66E8-1549-4DEC-A985-96E28CB7374A}" type="presParOf" srcId="{DE43453B-1282-4DF1-8C5E-51A11CA3DEB1}" destId="{381D3D51-6CE1-4B16-BCE8-45F01280E967}" srcOrd="0" destOrd="0" presId="urn:microsoft.com/office/officeart/2008/layout/VerticalCurvedList"/>
    <dgm:cxn modelId="{EE2CE347-8735-4F5B-A2FF-B706C4F49301}" type="presParOf" srcId="{A58D62D6-DDFE-4D0F-80E5-A7A079F123CF}" destId="{93A00218-6B59-45F1-B7AD-568070E14F18}" srcOrd="7" destOrd="0" presId="urn:microsoft.com/office/officeart/2008/layout/VerticalCurvedList"/>
    <dgm:cxn modelId="{51C25C18-7445-4985-991C-B53DC5E50CCB}" type="presParOf" srcId="{A58D62D6-DDFE-4D0F-80E5-A7A079F123CF}" destId="{75A488AE-9296-4ACD-97BF-3B9D8DCC9C69}" srcOrd="8" destOrd="0" presId="urn:microsoft.com/office/officeart/2008/layout/VerticalCurvedList"/>
    <dgm:cxn modelId="{4AAFDE39-6584-4959-8043-075AA962A3EB}" type="presParOf" srcId="{75A488AE-9296-4ACD-97BF-3B9D8DCC9C69}" destId="{AFB199AF-0929-4F04-B613-CB5969766E1A}" srcOrd="0" destOrd="0" presId="urn:microsoft.com/office/officeart/2008/layout/VerticalCurvedList"/>
    <dgm:cxn modelId="{9FF0E6D2-2446-46C5-BFBF-BE2CF6D7CC8A}" type="presParOf" srcId="{A58D62D6-DDFE-4D0F-80E5-A7A079F123CF}" destId="{79C6B211-0FC6-4A46-8681-AFF7364A4C4A}" srcOrd="9" destOrd="0" presId="urn:microsoft.com/office/officeart/2008/layout/VerticalCurvedList"/>
    <dgm:cxn modelId="{F9FB553C-E03D-404A-8FDA-617F8CDF008E}" type="presParOf" srcId="{A58D62D6-DDFE-4D0F-80E5-A7A079F123CF}" destId="{6F62BBD4-E66F-4206-B0AF-C033D9356790}" srcOrd="10" destOrd="0" presId="urn:microsoft.com/office/officeart/2008/layout/VerticalCurvedList"/>
    <dgm:cxn modelId="{5BE1165D-4320-4159-A627-01C92498D29A}" type="presParOf" srcId="{6F62BBD4-E66F-4206-B0AF-C033D9356790}" destId="{50315803-39F0-4C49-8653-C5B0D78E610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1D20B-29BB-4C10-9E9B-C649121E9801}">
      <dsp:nvSpPr>
        <dsp:cNvPr id="0" name=""/>
        <dsp:cNvSpPr/>
      </dsp:nvSpPr>
      <dsp:spPr>
        <a:xfrm>
          <a:off x="-4462821" y="-684414"/>
          <a:ext cx="5316586" cy="5316586"/>
        </a:xfrm>
        <a:prstGeom prst="blockArc">
          <a:avLst>
            <a:gd name="adj1" fmla="val 18900000"/>
            <a:gd name="adj2" fmla="val 2700000"/>
            <a:gd name="adj3" fmla="val 478"/>
          </a:avLst>
        </a:prstGeom>
        <a:noFill/>
        <a:ln w="12700" cap="flat" cmpd="sng" algn="ctr">
          <a:solidFill>
            <a:srgbClr val="2F3542">
              <a:tint val="99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7861874-EC67-4842-AD12-DBCC28414E8B}">
      <dsp:nvSpPr>
        <dsp:cNvPr id="0" name=""/>
        <dsp:cNvSpPr/>
      </dsp:nvSpPr>
      <dsp:spPr>
        <a:xfrm>
          <a:off x="373796" y="258715"/>
          <a:ext cx="3798546" cy="469509"/>
        </a:xfrm>
        <a:prstGeom prst="rect">
          <a:avLst/>
        </a:prstGeom>
        <a:solidFill>
          <a:srgbClr val="2F3542">
            <a:shade val="8000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a:solidFill>
                <a:srgbClr val="FFFFFF"/>
              </a:solidFill>
              <a:latin typeface="Calibri"/>
              <a:ea typeface="+mn-ea"/>
              <a:cs typeface="+mn-cs"/>
            </a:rPr>
            <a:t>Structure and Flow</a:t>
          </a:r>
          <a:endParaRPr lang="en-IN" sz="1400" b="1" kern="1200" dirty="0">
            <a:solidFill>
              <a:srgbClr val="FFFFFF"/>
            </a:solidFill>
            <a:latin typeface="Calibri"/>
            <a:ea typeface="+mn-ea"/>
            <a:cs typeface="+mn-cs"/>
          </a:endParaRPr>
        </a:p>
      </dsp:txBody>
      <dsp:txXfrm>
        <a:off x="373796" y="258715"/>
        <a:ext cx="3798546" cy="469509"/>
      </dsp:txXfrm>
    </dsp:sp>
    <dsp:sp modelId="{0F82CCF8-D245-4FFC-9265-E7129E6EDDF4}">
      <dsp:nvSpPr>
        <dsp:cNvPr id="0" name=""/>
        <dsp:cNvSpPr/>
      </dsp:nvSpPr>
      <dsp:spPr>
        <a:xfrm>
          <a:off x="65279" y="184952"/>
          <a:ext cx="617034" cy="617034"/>
        </a:xfrm>
        <a:prstGeom prst="ellipse">
          <a:avLst/>
        </a:prstGeom>
        <a:solidFill>
          <a:srgbClr val="FFFFFF">
            <a:hueOff val="0"/>
            <a:satOff val="0"/>
            <a:lumOff val="0"/>
            <a:alphaOff val="0"/>
          </a:srgbClr>
        </a:solidFill>
        <a:ln w="12700" cap="flat" cmpd="sng" algn="ctr">
          <a:solidFill>
            <a:srgbClr val="2F3542">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B699DFC4-8751-443C-8C54-0E8A9E3F4A28}">
      <dsp:nvSpPr>
        <dsp:cNvPr id="0" name=""/>
        <dsp:cNvSpPr/>
      </dsp:nvSpPr>
      <dsp:spPr>
        <a:xfrm>
          <a:off x="727515" y="998919"/>
          <a:ext cx="3444827" cy="469509"/>
        </a:xfrm>
        <a:prstGeom prst="rect">
          <a:avLst/>
        </a:prstGeom>
        <a:solidFill>
          <a:srgbClr val="2F3542">
            <a:shade val="80000"/>
            <a:hueOff val="44828"/>
            <a:satOff val="-5090"/>
            <a:lumOff val="1372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a:solidFill>
                <a:srgbClr val="FFFFFF"/>
              </a:solidFill>
              <a:latin typeface="Calibri"/>
              <a:ea typeface="+mn-ea"/>
              <a:cs typeface="+mn-cs"/>
            </a:rPr>
            <a:t>Uncluttered</a:t>
          </a:r>
          <a:endParaRPr lang="en-IN" sz="1400" b="1" kern="1200" dirty="0">
            <a:solidFill>
              <a:srgbClr val="FFFFFF"/>
            </a:solidFill>
            <a:latin typeface="Calibri"/>
            <a:ea typeface="+mn-ea"/>
            <a:cs typeface="+mn-cs"/>
          </a:endParaRPr>
        </a:p>
      </dsp:txBody>
      <dsp:txXfrm>
        <a:off x="727515" y="998919"/>
        <a:ext cx="3444827" cy="469509"/>
      </dsp:txXfrm>
    </dsp:sp>
    <dsp:sp modelId="{AF94BEAE-8A27-4395-9E09-AFB8FCC56023}">
      <dsp:nvSpPr>
        <dsp:cNvPr id="0" name=""/>
        <dsp:cNvSpPr/>
      </dsp:nvSpPr>
      <dsp:spPr>
        <a:xfrm>
          <a:off x="418998" y="925157"/>
          <a:ext cx="617034" cy="617034"/>
        </a:xfrm>
        <a:prstGeom prst="ellipse">
          <a:avLst/>
        </a:prstGeom>
        <a:solidFill>
          <a:srgbClr val="FFFFFF">
            <a:hueOff val="0"/>
            <a:satOff val="0"/>
            <a:lumOff val="0"/>
            <a:alphaOff val="0"/>
          </a:srgbClr>
        </a:solidFill>
        <a:ln w="12700" cap="flat" cmpd="sng" algn="ctr">
          <a:solidFill>
            <a:srgbClr val="2F3542">
              <a:shade val="80000"/>
              <a:hueOff val="44828"/>
              <a:satOff val="-5090"/>
              <a:lumOff val="13727"/>
              <a:alphaOff val="0"/>
            </a:srgbClr>
          </a:solidFill>
          <a:prstDash val="solid"/>
          <a:miter lim="800000"/>
        </a:ln>
        <a:effectLst/>
      </dsp:spPr>
      <dsp:style>
        <a:lnRef idx="2">
          <a:scrgbClr r="0" g="0" b="0"/>
        </a:lnRef>
        <a:fillRef idx="1">
          <a:scrgbClr r="0" g="0" b="0"/>
        </a:fillRef>
        <a:effectRef idx="0">
          <a:scrgbClr r="0" g="0" b="0"/>
        </a:effectRef>
        <a:fontRef idx="minor"/>
      </dsp:style>
    </dsp:sp>
    <dsp:sp modelId="{CA5D380C-0578-4035-87D7-E1AA363FBC34}">
      <dsp:nvSpPr>
        <dsp:cNvPr id="0" name=""/>
        <dsp:cNvSpPr/>
      </dsp:nvSpPr>
      <dsp:spPr>
        <a:xfrm>
          <a:off x="836079" y="1739124"/>
          <a:ext cx="3336264" cy="469509"/>
        </a:xfrm>
        <a:prstGeom prst="rect">
          <a:avLst/>
        </a:prstGeom>
        <a:solidFill>
          <a:srgbClr val="2F3542">
            <a:shade val="80000"/>
            <a:hueOff val="89656"/>
            <a:satOff val="-10179"/>
            <a:lumOff val="27455"/>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a:solidFill>
                <a:srgbClr val="FFFFFF"/>
              </a:solidFill>
              <a:latin typeface="Calibri"/>
              <a:ea typeface="+mn-ea"/>
              <a:cs typeface="+mn-cs"/>
            </a:rPr>
            <a:t>Integrate Text Graphics and Data</a:t>
          </a:r>
          <a:endParaRPr lang="en-IN" sz="1400" b="1" kern="1200" dirty="0">
            <a:solidFill>
              <a:srgbClr val="FFFFFF"/>
            </a:solidFill>
            <a:latin typeface="Calibri"/>
            <a:ea typeface="+mn-ea"/>
            <a:cs typeface="+mn-cs"/>
          </a:endParaRPr>
        </a:p>
      </dsp:txBody>
      <dsp:txXfrm>
        <a:off x="836079" y="1739124"/>
        <a:ext cx="3336264" cy="469509"/>
      </dsp:txXfrm>
    </dsp:sp>
    <dsp:sp modelId="{381D3D51-6CE1-4B16-BCE8-45F01280E967}">
      <dsp:nvSpPr>
        <dsp:cNvPr id="0" name=""/>
        <dsp:cNvSpPr/>
      </dsp:nvSpPr>
      <dsp:spPr>
        <a:xfrm>
          <a:off x="527561" y="1665361"/>
          <a:ext cx="617034" cy="617034"/>
        </a:xfrm>
        <a:prstGeom prst="ellipse">
          <a:avLst/>
        </a:prstGeom>
        <a:solidFill>
          <a:srgbClr val="FFFFFF">
            <a:hueOff val="0"/>
            <a:satOff val="0"/>
            <a:lumOff val="0"/>
            <a:alphaOff val="0"/>
          </a:srgbClr>
        </a:solidFill>
        <a:ln w="12700" cap="flat" cmpd="sng" algn="ctr">
          <a:solidFill>
            <a:srgbClr val="2F3542">
              <a:shade val="80000"/>
              <a:hueOff val="89656"/>
              <a:satOff val="-10179"/>
              <a:lumOff val="27455"/>
              <a:alphaOff val="0"/>
            </a:srgbClr>
          </a:solidFill>
          <a:prstDash val="solid"/>
          <a:miter lim="800000"/>
        </a:ln>
        <a:effectLst/>
      </dsp:spPr>
      <dsp:style>
        <a:lnRef idx="2">
          <a:scrgbClr r="0" g="0" b="0"/>
        </a:lnRef>
        <a:fillRef idx="1">
          <a:scrgbClr r="0" g="0" b="0"/>
        </a:fillRef>
        <a:effectRef idx="0">
          <a:scrgbClr r="0" g="0" b="0"/>
        </a:effectRef>
        <a:fontRef idx="minor"/>
      </dsp:style>
    </dsp:sp>
    <dsp:sp modelId="{93A00218-6B59-45F1-B7AD-568070E14F18}">
      <dsp:nvSpPr>
        <dsp:cNvPr id="0" name=""/>
        <dsp:cNvSpPr/>
      </dsp:nvSpPr>
      <dsp:spPr>
        <a:xfrm>
          <a:off x="756504" y="2479588"/>
          <a:ext cx="3386851" cy="468990"/>
        </a:xfrm>
        <a:prstGeom prst="rect">
          <a:avLst/>
        </a:prstGeom>
        <a:solidFill>
          <a:srgbClr val="2F3542">
            <a:shade val="80000"/>
            <a:hueOff val="134484"/>
            <a:satOff val="-15269"/>
            <a:lumOff val="41182"/>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dirty="0">
              <a:solidFill>
                <a:srgbClr val="FFFFFF"/>
              </a:solidFill>
              <a:latin typeface="Calibri"/>
              <a:ea typeface="+mn-ea"/>
              <a:cs typeface="+mn-cs"/>
            </a:rPr>
            <a:t>Enforce Comparison</a:t>
          </a:r>
        </a:p>
      </dsp:txBody>
      <dsp:txXfrm>
        <a:off x="756504" y="2479588"/>
        <a:ext cx="3386851" cy="468990"/>
      </dsp:txXfrm>
    </dsp:sp>
    <dsp:sp modelId="{AFB199AF-0929-4F04-B613-CB5969766E1A}">
      <dsp:nvSpPr>
        <dsp:cNvPr id="0" name=""/>
        <dsp:cNvSpPr/>
      </dsp:nvSpPr>
      <dsp:spPr>
        <a:xfrm>
          <a:off x="418998" y="2405566"/>
          <a:ext cx="617034" cy="617034"/>
        </a:xfrm>
        <a:prstGeom prst="ellipse">
          <a:avLst/>
        </a:prstGeom>
        <a:solidFill>
          <a:srgbClr val="FFFFFF">
            <a:hueOff val="0"/>
            <a:satOff val="0"/>
            <a:lumOff val="0"/>
            <a:alphaOff val="0"/>
          </a:srgbClr>
        </a:solidFill>
        <a:ln w="12700" cap="flat" cmpd="sng" algn="ctr">
          <a:solidFill>
            <a:srgbClr val="2F3542">
              <a:shade val="80000"/>
              <a:hueOff val="134484"/>
              <a:satOff val="-15269"/>
              <a:lumOff val="41182"/>
              <a:alphaOff val="0"/>
            </a:srgbClr>
          </a:solidFill>
          <a:prstDash val="solid"/>
          <a:miter lim="800000"/>
        </a:ln>
        <a:effectLst/>
      </dsp:spPr>
      <dsp:style>
        <a:lnRef idx="2">
          <a:scrgbClr r="0" g="0" b="0"/>
        </a:lnRef>
        <a:fillRef idx="1">
          <a:scrgbClr r="0" g="0" b="0"/>
        </a:fillRef>
        <a:effectRef idx="0">
          <a:scrgbClr r="0" g="0" b="0"/>
        </a:effectRef>
        <a:fontRef idx="minor"/>
      </dsp:style>
    </dsp:sp>
    <dsp:sp modelId="{79C6B211-0FC6-4A46-8681-AFF7364A4C4A}">
      <dsp:nvSpPr>
        <dsp:cNvPr id="0" name=""/>
        <dsp:cNvSpPr/>
      </dsp:nvSpPr>
      <dsp:spPr>
        <a:xfrm>
          <a:off x="373796" y="3207474"/>
          <a:ext cx="3798546" cy="493627"/>
        </a:xfrm>
        <a:prstGeom prst="rect">
          <a:avLst/>
        </a:prstGeom>
        <a:solidFill>
          <a:schemeClr val="bg1">
            <a:lumMod val="75000"/>
          </a:scheme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dirty="0">
              <a:solidFill>
                <a:srgbClr val="FFFFFF"/>
              </a:solidFill>
              <a:latin typeface="Calibri"/>
              <a:ea typeface="+mn-ea"/>
              <a:cs typeface="+mn-cs"/>
            </a:rPr>
            <a:t>Analysis and Insight Generation</a:t>
          </a:r>
        </a:p>
      </dsp:txBody>
      <dsp:txXfrm>
        <a:off x="373796" y="3207474"/>
        <a:ext cx="3798546" cy="493627"/>
      </dsp:txXfrm>
    </dsp:sp>
    <dsp:sp modelId="{50315803-39F0-4C49-8653-C5B0D78E6103}">
      <dsp:nvSpPr>
        <dsp:cNvPr id="0" name=""/>
        <dsp:cNvSpPr/>
      </dsp:nvSpPr>
      <dsp:spPr>
        <a:xfrm>
          <a:off x="65279" y="3145770"/>
          <a:ext cx="617034" cy="617034"/>
        </a:xfrm>
        <a:prstGeom prst="ellipse">
          <a:avLst/>
        </a:prstGeom>
        <a:solidFill>
          <a:schemeClr val="lt1">
            <a:hueOff val="0"/>
            <a:satOff val="0"/>
            <a:lumOff val="0"/>
            <a:alphaOff val="0"/>
          </a:schemeClr>
        </a:solidFill>
        <a:ln w="12700" cap="flat" cmpd="sng" algn="ctr">
          <a:solidFill>
            <a:schemeClr val="accent1">
              <a:shade val="80000"/>
              <a:hueOff val="630468"/>
              <a:satOff val="-46068"/>
              <a:lumOff val="3495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D0C58A-ACFB-4D20-B891-A38D9900C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5B43E6-80C2-448E-BD19-DD548ED9E7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801323-6408-4731-B77A-13E90F2C2B3A}" type="datetimeFigureOut">
              <a:rPr lang="en-US" smtClean="0"/>
              <a:t>1/23/2019</a:t>
            </a:fld>
            <a:endParaRPr lang="en-US" dirty="0"/>
          </a:p>
        </p:txBody>
      </p:sp>
      <p:sp>
        <p:nvSpPr>
          <p:cNvPr id="4" name="Footer Placeholder 3">
            <a:extLst>
              <a:ext uri="{FF2B5EF4-FFF2-40B4-BE49-F238E27FC236}">
                <a16:creationId xmlns:a16="http://schemas.microsoft.com/office/drawing/2014/main" id="{6FF50738-2227-47D9-8AAF-C6D5464B21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C4654F-921C-4652-BAEF-974467DE114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4E94FC-97BB-41B1-9FDB-EF8977F3B815}" type="slidenum">
              <a:rPr lang="en-US" smtClean="0"/>
              <a:t>‹#›</a:t>
            </a:fld>
            <a:endParaRPr lang="en-US" dirty="0"/>
          </a:p>
        </p:txBody>
      </p:sp>
    </p:spTree>
    <p:extLst>
      <p:ext uri="{BB962C8B-B14F-4D97-AF65-F5344CB8AC3E}">
        <p14:creationId xmlns:p14="http://schemas.microsoft.com/office/powerpoint/2010/main" val="28892273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6B693F-9D0B-4463-AC23-DEAE4D5CFFB6}" type="datetimeFigureOut">
              <a:rPr lang="en-US" smtClean="0"/>
              <a:t>1/23/2019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84A1B-0C91-4489-B351-1870C6B365D2}" type="slidenum">
              <a:rPr lang="en-US" smtClean="0"/>
              <a:t>‹#›</a:t>
            </a:fld>
            <a:endParaRPr lang="en-US" dirty="0"/>
          </a:p>
        </p:txBody>
      </p:sp>
    </p:spTree>
    <p:extLst>
      <p:ext uri="{BB962C8B-B14F-4D97-AF65-F5344CB8AC3E}">
        <p14:creationId xmlns:p14="http://schemas.microsoft.com/office/powerpoint/2010/main" val="41671322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Adobe</a:t>
            </a:r>
          </a:p>
        </p:txBody>
      </p:sp>
      <p:sp>
        <p:nvSpPr>
          <p:cNvPr id="4" name="Slide Number Placeholder 3"/>
          <p:cNvSpPr>
            <a:spLocks noGrp="1"/>
          </p:cNvSpPr>
          <p:nvPr>
            <p:ph type="sldNum" sz="quarter" idx="10"/>
          </p:nvPr>
        </p:nvSpPr>
        <p:spPr/>
        <p:txBody>
          <a:bodyPr/>
          <a:lstStyle/>
          <a:p>
            <a:fld id="{C0F84A1B-0C91-4489-B351-1870C6B365D2}" type="slidenum">
              <a:rPr lang="en-US" smtClean="0"/>
              <a:t>11</a:t>
            </a:fld>
            <a:endParaRPr lang="en-US" dirty="0"/>
          </a:p>
        </p:txBody>
      </p:sp>
    </p:spTree>
    <p:extLst>
      <p:ext uri="{BB962C8B-B14F-4D97-AF65-F5344CB8AC3E}">
        <p14:creationId xmlns:p14="http://schemas.microsoft.com/office/powerpoint/2010/main" val="4007156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t>Pepsi - </a:t>
            </a:r>
            <a:r>
              <a:rPr lang="en-IN" b="0" dirty="0" err="1"/>
              <a:t>DigiView</a:t>
            </a:r>
            <a:endParaRPr lang="en-IN" b="0" dirty="0"/>
          </a:p>
          <a:p>
            <a:endParaRPr lang="en-IN" baseline="0" dirty="0"/>
          </a:p>
          <a:p>
            <a:r>
              <a:rPr lang="en-US" sz="1200" b="1" dirty="0">
                <a:solidFill>
                  <a:srgbClr val="44546A"/>
                </a:solidFill>
              </a:rPr>
              <a:t>Business Objective:</a:t>
            </a:r>
          </a:p>
          <a:p>
            <a:r>
              <a:rPr lang="en-US" sz="1200" b="0" dirty="0">
                <a:solidFill>
                  <a:srgbClr val="44546A"/>
                </a:solidFill>
              </a:rPr>
              <a:t>To build a single-viewed automated  real-time application that enables  CXOs to make quick data-driven insights from a company’s digital &amp; social marketing efforts that cut across their Paid, Earned &amp; Owned media spectrums.</a:t>
            </a:r>
          </a:p>
          <a:p>
            <a:pPr marL="0" indent="0">
              <a:buFont typeface="Wingdings" panose="05000000000000000000" pitchFamily="2" charset="2"/>
              <a:buNone/>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r>
              <a:rPr lang="en-US" sz="1200" dirty="0"/>
              <a:t>Integrated data from five different data sources and built 11 comprehensive interlinked dashboards that give both a snapshot view and a deep dive view of their trademarks’/brands’ online presence, content marketing messages, customer perception and campaigns’ performance within their portfolio &amp; against their competitors.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Business Benefits: </a:t>
            </a:r>
          </a:p>
          <a:p>
            <a:pPr lvl="0" fontAlgn="base">
              <a:spcBef>
                <a:spcPts val="600"/>
              </a:spcBef>
              <a:spcAft>
                <a:spcPct val="0"/>
              </a:spcAft>
              <a:defRPr/>
            </a:pPr>
            <a:r>
              <a:rPr lang="en-US" sz="1200" dirty="0"/>
              <a:t>Automated real-time business intelligence application provided the client an opportunity to view their brands’ social &amp; digital marketing efforts in visually appealing &amp; feature-rich Tableau dashboards.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indent="0">
              <a:buFont typeface="Wingdings" panose="05000000000000000000" pitchFamily="2" charset="2"/>
              <a:buNone/>
            </a:pPr>
            <a:endParaRPr lang="en-IN" dirty="0"/>
          </a:p>
          <a:p>
            <a:endParaRPr lang="en-US" dirty="0"/>
          </a:p>
        </p:txBody>
      </p:sp>
      <p:sp>
        <p:nvSpPr>
          <p:cNvPr id="4" name="Slide Number Placeholder 3"/>
          <p:cNvSpPr>
            <a:spLocks noGrp="1"/>
          </p:cNvSpPr>
          <p:nvPr>
            <p:ph type="sldNum" sz="quarter" idx="10"/>
          </p:nvPr>
        </p:nvSpPr>
        <p:spPr/>
        <p:txBody>
          <a:bodyPr/>
          <a:lstStyle/>
          <a:p>
            <a:fld id="{C0F84A1B-0C91-4489-B351-1870C6B365D2}" type="slidenum">
              <a:rPr lang="en-US" smtClean="0"/>
              <a:t>28</a:t>
            </a:fld>
            <a:endParaRPr lang="en-US" dirty="0"/>
          </a:p>
        </p:txBody>
      </p:sp>
    </p:spTree>
    <p:extLst>
      <p:ext uri="{BB962C8B-B14F-4D97-AF65-F5344CB8AC3E}">
        <p14:creationId xmlns:p14="http://schemas.microsoft.com/office/powerpoint/2010/main" val="2704856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IN" b="1" dirty="0"/>
              <a:t>Warner</a:t>
            </a:r>
            <a:r>
              <a:rPr lang="en-IN" b="1" baseline="0" dirty="0"/>
              <a:t> Bros </a:t>
            </a:r>
            <a:r>
              <a:rPr lang="mr-IN" b="1" baseline="0" dirty="0"/>
              <a:t>–</a:t>
            </a:r>
            <a:r>
              <a:rPr lang="en-IN" b="1" baseline="0" dirty="0"/>
              <a:t> Digital Supply Chain (Data Engineering)</a:t>
            </a:r>
            <a:endParaRPr lang="en-IN" b="1" dirty="0"/>
          </a:p>
          <a:p>
            <a:endParaRPr lang="en-US" b="1" dirty="0"/>
          </a:p>
        </p:txBody>
      </p:sp>
      <p:sp>
        <p:nvSpPr>
          <p:cNvPr id="4" name="Slide Number Placeholder 3"/>
          <p:cNvSpPr>
            <a:spLocks noGrp="1"/>
          </p:cNvSpPr>
          <p:nvPr>
            <p:ph type="sldNum" sz="quarter" idx="10"/>
          </p:nvPr>
        </p:nvSpPr>
        <p:spPr/>
        <p:txBody>
          <a:bodyPr/>
          <a:lstStyle/>
          <a:p>
            <a:fld id="{C0F84A1B-0C91-4489-B351-1870C6B365D2}" type="slidenum">
              <a:rPr lang="en-US" smtClean="0"/>
              <a:t>29</a:t>
            </a:fld>
            <a:endParaRPr lang="en-US" dirty="0"/>
          </a:p>
        </p:txBody>
      </p:sp>
    </p:spTree>
    <p:extLst>
      <p:ext uri="{BB962C8B-B14F-4D97-AF65-F5344CB8AC3E}">
        <p14:creationId xmlns:p14="http://schemas.microsoft.com/office/powerpoint/2010/main" val="3150431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30</a:t>
            </a:fld>
            <a:endParaRPr lang="en-US"/>
          </a:p>
        </p:txBody>
      </p:sp>
    </p:spTree>
    <p:extLst>
      <p:ext uri="{BB962C8B-B14F-4D97-AF65-F5344CB8AC3E}">
        <p14:creationId xmlns:p14="http://schemas.microsoft.com/office/powerpoint/2010/main" val="2106245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 Anup can you update some of the details</a:t>
            </a:r>
          </a:p>
        </p:txBody>
      </p:sp>
      <p:sp>
        <p:nvSpPr>
          <p:cNvPr id="4" name="Slide Number Placeholder 3"/>
          <p:cNvSpPr>
            <a:spLocks noGrp="1"/>
          </p:cNvSpPr>
          <p:nvPr>
            <p:ph type="sldNum" sz="quarter" idx="10"/>
          </p:nvPr>
        </p:nvSpPr>
        <p:spPr/>
        <p:txBody>
          <a:bodyPr/>
          <a:lstStyle/>
          <a:p>
            <a:fld id="{30291E1D-0E33-4E39-8C07-8B468157F15D}" type="slidenum">
              <a:rPr lang="en-US" smtClean="0"/>
              <a:t>31</a:t>
            </a:fld>
            <a:endParaRPr lang="en-US"/>
          </a:p>
        </p:txBody>
      </p:sp>
    </p:spTree>
    <p:extLst>
      <p:ext uri="{BB962C8B-B14F-4D97-AF65-F5344CB8AC3E}">
        <p14:creationId xmlns:p14="http://schemas.microsoft.com/office/powerpoint/2010/main" val="3199487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aseline="0" dirty="0"/>
          </a:p>
          <a:p>
            <a:endParaRPr lang="en-IN" baseline="0" dirty="0"/>
          </a:p>
        </p:txBody>
      </p:sp>
      <p:sp>
        <p:nvSpPr>
          <p:cNvPr id="4" name="Slide Number Placeholder 3"/>
          <p:cNvSpPr>
            <a:spLocks noGrp="1"/>
          </p:cNvSpPr>
          <p:nvPr>
            <p:ph type="sldNum" sz="quarter" idx="10"/>
          </p:nvPr>
        </p:nvSpPr>
        <p:spPr/>
        <p:txBody>
          <a:bodyPr/>
          <a:lstStyle/>
          <a:p>
            <a:fld id="{30291E1D-0E33-4E39-8C07-8B468157F15D}" type="slidenum">
              <a:rPr lang="en-US" smtClean="0"/>
              <a:t>32</a:t>
            </a:fld>
            <a:endParaRPr lang="en-US"/>
          </a:p>
        </p:txBody>
      </p:sp>
    </p:spTree>
    <p:extLst>
      <p:ext uri="{BB962C8B-B14F-4D97-AF65-F5344CB8AC3E}">
        <p14:creationId xmlns:p14="http://schemas.microsoft.com/office/powerpoint/2010/main" val="2216792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962025" y="1177925"/>
            <a:ext cx="5651500" cy="31797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57598" y="4533941"/>
            <a:ext cx="6060779" cy="3709589"/>
          </a:xfrm>
          <a:prstGeom prst="rect">
            <a:avLst/>
          </a:prstGeom>
          <a:noFill/>
          <a:ln>
            <a:noFill/>
          </a:ln>
        </p:spPr>
        <p:txBody>
          <a:bodyPr wrap="square" lIns="96645" tIns="48309" rIns="96645" bIns="48309" anchor="t" anchorCtr="0">
            <a:noAutofit/>
          </a:bodyPr>
          <a:lstStyle/>
          <a:p>
            <a:pPr>
              <a:buSzPct val="25000"/>
            </a:pPr>
            <a:endParaRPr sz="1300"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291298" y="8948485"/>
            <a:ext cx="3282922" cy="472694"/>
          </a:xfrm>
          <a:prstGeom prst="rect">
            <a:avLst/>
          </a:prstGeom>
          <a:noFill/>
          <a:ln>
            <a:noFill/>
          </a:ln>
        </p:spPr>
        <p:txBody>
          <a:bodyPr wrap="square" lIns="96645" tIns="48309" rIns="96645" bIns="48309" anchor="b" anchorCtr="0">
            <a:noAutofit/>
          </a:bodyPr>
          <a:lstStyle/>
          <a:p>
            <a:pPr>
              <a:buSzPct val="25000"/>
            </a:pPr>
            <a:fld id="{00000000-1234-1234-1234-123412341234}" type="slidenum">
              <a:rPr lang="en-US">
                <a:solidFill>
                  <a:schemeClr val="dk1"/>
                </a:solidFill>
                <a:latin typeface="Calibri"/>
                <a:ea typeface="Calibri"/>
                <a:cs typeface="Calibri"/>
                <a:sym typeface="Calibri"/>
              </a:rPr>
              <a:pPr>
                <a:buSzPct val="25000"/>
              </a:pPr>
              <a:t>33</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3416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aseline="0" dirty="0"/>
          </a:p>
          <a:p>
            <a:endParaRPr lang="en-IN" baseline="0" dirty="0"/>
          </a:p>
        </p:txBody>
      </p:sp>
      <p:sp>
        <p:nvSpPr>
          <p:cNvPr id="4" name="Slide Number Placeholder 3"/>
          <p:cNvSpPr>
            <a:spLocks noGrp="1"/>
          </p:cNvSpPr>
          <p:nvPr>
            <p:ph type="sldNum" sz="quarter" idx="10"/>
          </p:nvPr>
        </p:nvSpPr>
        <p:spPr/>
        <p:txBody>
          <a:bodyPr/>
          <a:lstStyle/>
          <a:p>
            <a:fld id="{30291E1D-0E33-4E39-8C07-8B468157F15D}" type="slidenum">
              <a:rPr lang="en-US" smtClean="0"/>
              <a:t>35</a:t>
            </a:fld>
            <a:endParaRPr lang="en-US"/>
          </a:p>
        </p:txBody>
      </p:sp>
    </p:spTree>
    <p:extLst>
      <p:ext uri="{BB962C8B-B14F-4D97-AF65-F5344CB8AC3E}">
        <p14:creationId xmlns:p14="http://schemas.microsoft.com/office/powerpoint/2010/main" val="958724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962025" y="1177925"/>
            <a:ext cx="5651500" cy="31797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57598" y="4533941"/>
            <a:ext cx="6060779" cy="3709589"/>
          </a:xfrm>
          <a:prstGeom prst="rect">
            <a:avLst/>
          </a:prstGeom>
          <a:noFill/>
          <a:ln>
            <a:noFill/>
          </a:ln>
        </p:spPr>
        <p:txBody>
          <a:bodyPr wrap="square" lIns="96645" tIns="48309" rIns="96645" bIns="48309" anchor="t" anchorCtr="0">
            <a:noAutofit/>
          </a:bodyPr>
          <a:lstStyle/>
          <a:p>
            <a:pPr>
              <a:buSzPct val="25000"/>
            </a:pPr>
            <a:endParaRPr sz="1300"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291298" y="8948485"/>
            <a:ext cx="3282922" cy="472694"/>
          </a:xfrm>
          <a:prstGeom prst="rect">
            <a:avLst/>
          </a:prstGeom>
          <a:noFill/>
          <a:ln>
            <a:noFill/>
          </a:ln>
        </p:spPr>
        <p:txBody>
          <a:bodyPr wrap="square" lIns="96645" tIns="48309" rIns="96645" bIns="48309" anchor="b" anchorCtr="0">
            <a:noAutofit/>
          </a:bodyPr>
          <a:lstStyle/>
          <a:p>
            <a:pPr>
              <a:buSzPct val="25000"/>
            </a:pPr>
            <a:fld id="{00000000-1234-1234-1234-123412341234}" type="slidenum">
              <a:rPr lang="en-US">
                <a:solidFill>
                  <a:schemeClr val="dk1"/>
                </a:solidFill>
                <a:latin typeface="Calibri"/>
                <a:ea typeface="Calibri"/>
                <a:cs typeface="Calibri"/>
                <a:sym typeface="Calibri"/>
              </a:rPr>
              <a:pPr>
                <a:buSzPct val="25000"/>
              </a:pPr>
              <a:t>37</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9817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Oxford Road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rPr>
              <a:t>Oxford Road producing and placing ads on traditional media channels </a:t>
            </a:r>
            <a:r>
              <a:rPr lang="en-US" b="1" dirty="0">
                <a:latin typeface="Calibri" panose="020F0502020204030204" pitchFamily="34" charset="0"/>
              </a:rPr>
              <a:t>like television, terrestrial and satellite radio, new media channels such as streaming audio and video, and on-demand content like Podcast and Video On Demand(VOD). </a:t>
            </a:r>
          </a:p>
          <a:p>
            <a:endParaRPr lang="en-US" dirty="0"/>
          </a:p>
          <a:p>
            <a:pPr marL="0" lvl="0" indent="0">
              <a:buClr>
                <a:srgbClr val="1957A3"/>
              </a:buClr>
              <a:buSzTx/>
              <a:buNone/>
              <a:defRPr/>
            </a:pPr>
            <a:r>
              <a:rPr lang="en-US" b="1" dirty="0">
                <a:latin typeface="Calibri" panose="020F0502020204030204" pitchFamily="34" charset="0"/>
              </a:rPr>
              <a:t>Requirements</a:t>
            </a:r>
          </a:p>
          <a:p>
            <a:pPr indent="-342900">
              <a:buFont typeface="Arial" panose="020B0604020202020204" pitchFamily="34" charset="0"/>
              <a:buChar char="•"/>
            </a:pPr>
            <a:r>
              <a:rPr lang="en-IN" kern="1200" dirty="0">
                <a:solidFill>
                  <a:schemeClr val="tx1"/>
                </a:solidFill>
                <a:latin typeface="Calibri" panose="020F0502020204030204" pitchFamily="34" charset="0"/>
              </a:rPr>
              <a:t>Centralizing media data from Media Buying Platforms (</a:t>
            </a:r>
            <a:r>
              <a:rPr lang="en-IN" kern="1200" dirty="0" err="1">
                <a:solidFill>
                  <a:schemeClr val="tx1"/>
                </a:solidFill>
                <a:latin typeface="Calibri" panose="020F0502020204030204" pitchFamily="34" charset="0"/>
              </a:rPr>
              <a:t>Postlog</a:t>
            </a:r>
            <a:r>
              <a:rPr lang="en-IN" kern="1200" dirty="0">
                <a:solidFill>
                  <a:schemeClr val="tx1"/>
                </a:solidFill>
                <a:latin typeface="Calibri" panose="020F0502020204030204" pitchFamily="34" charset="0"/>
              </a:rPr>
              <a:t>, Strata)</a:t>
            </a:r>
          </a:p>
          <a:p>
            <a:pPr indent="-342900">
              <a:buFont typeface="Arial" panose="020B0604020202020204" pitchFamily="34" charset="0"/>
              <a:buChar char="•"/>
            </a:pPr>
            <a:r>
              <a:rPr lang="en-IN" kern="1200" dirty="0">
                <a:solidFill>
                  <a:schemeClr val="tx1"/>
                </a:solidFill>
                <a:latin typeface="Calibri" panose="020F0502020204030204" pitchFamily="34" charset="0"/>
              </a:rPr>
              <a:t>Appending performance data from Google Analytics, client e-mails</a:t>
            </a:r>
          </a:p>
          <a:p>
            <a:pPr indent="-342900">
              <a:buFont typeface="Arial" panose="020B0604020202020204" pitchFamily="34" charset="0"/>
              <a:buChar char="•"/>
            </a:pPr>
            <a:r>
              <a:rPr lang="en-IN" kern="1200" dirty="0">
                <a:solidFill>
                  <a:schemeClr val="tx1"/>
                </a:solidFill>
                <a:latin typeface="Calibri" panose="020F0502020204030204" pitchFamily="34" charset="0"/>
              </a:rPr>
              <a:t>Enriching data from third party data sources</a:t>
            </a:r>
          </a:p>
          <a:p>
            <a:pPr indent="-342900">
              <a:buFont typeface="Arial" panose="020B0604020202020204" pitchFamily="34" charset="0"/>
              <a:buChar char="•"/>
            </a:pPr>
            <a:r>
              <a:rPr lang="en-IN" kern="1200" dirty="0">
                <a:solidFill>
                  <a:schemeClr val="tx1"/>
                </a:solidFill>
                <a:latin typeface="Calibri" panose="020F0502020204030204" pitchFamily="34" charset="0"/>
              </a:rPr>
              <a:t>Automation of Data Loading and Report publishing</a:t>
            </a:r>
          </a:p>
          <a:p>
            <a:pPr marL="0" lvl="0" indent="0">
              <a:spcBef>
                <a:spcPts val="0"/>
              </a:spcBef>
              <a:buNone/>
            </a:pPr>
            <a:endParaRPr lang="en-US" kern="1200" dirty="0">
              <a:solidFill>
                <a:schemeClr val="tx1"/>
              </a:solidFill>
              <a:latin typeface="Calibri" panose="020F0502020204030204" pitchFamily="34" charset="0"/>
            </a:endParaRPr>
          </a:p>
          <a:p>
            <a:pPr marL="0" marR="0" indent="0" fontAlgn="auto">
              <a:spcAft>
                <a:spcPts val="0"/>
              </a:spcAft>
              <a:buClr>
                <a:srgbClr val="1957A3"/>
              </a:buClr>
              <a:buNone/>
              <a:tabLst/>
              <a:defRPr/>
            </a:pPr>
            <a:r>
              <a:rPr lang="en-US" b="1" dirty="0">
                <a:latin typeface="Calibri" panose="020F0502020204030204" pitchFamily="34" charset="0"/>
              </a:rPr>
              <a:t>Challenge</a:t>
            </a:r>
          </a:p>
          <a:p>
            <a:pPr marL="228600" lvl="1" indent="-342900">
              <a:spcBef>
                <a:spcPts val="1000"/>
              </a:spcBef>
              <a:buFont typeface="Arial" panose="020B0604020202020204" pitchFamily="34" charset="0"/>
              <a:buChar char="•"/>
              <a:defRPr/>
            </a:pPr>
            <a:r>
              <a:rPr lang="en-IN" sz="2000" dirty="0">
                <a:latin typeface="Calibri" panose="020F0502020204030204" pitchFamily="34" charset="0"/>
              </a:rPr>
              <a:t>Company wide data silos</a:t>
            </a:r>
          </a:p>
          <a:p>
            <a:pPr marL="228600" lvl="1" indent="-342900">
              <a:spcBef>
                <a:spcPts val="1000"/>
              </a:spcBef>
              <a:buFont typeface="Arial" panose="020B0604020202020204" pitchFamily="34" charset="0"/>
              <a:buChar char="•"/>
              <a:defRPr/>
            </a:pPr>
            <a:r>
              <a:rPr lang="en-IN" sz="2000" dirty="0">
                <a:latin typeface="Calibri" panose="020F0502020204030204" pitchFamily="34" charset="0"/>
              </a:rPr>
              <a:t>Lack of data quality</a:t>
            </a:r>
          </a:p>
          <a:p>
            <a:pPr marL="228600" lvl="1" indent="-342900">
              <a:spcBef>
                <a:spcPts val="1000"/>
              </a:spcBef>
              <a:buFont typeface="Arial" panose="020B0604020202020204" pitchFamily="34" charset="0"/>
              <a:buChar char="•"/>
              <a:defRPr/>
            </a:pPr>
            <a:r>
              <a:rPr lang="en-IN" sz="2000" dirty="0">
                <a:latin typeface="Calibri" panose="020F0502020204030204" pitchFamily="34" charset="0"/>
              </a:rPr>
              <a:t>Lack of data management and governance</a:t>
            </a:r>
          </a:p>
          <a:p>
            <a:pPr marL="228600" lvl="1" indent="-342900">
              <a:spcBef>
                <a:spcPts val="1000"/>
              </a:spcBef>
              <a:buFont typeface="Arial" panose="020B0604020202020204" pitchFamily="34" charset="0"/>
              <a:buChar char="•"/>
              <a:defRPr/>
            </a:pPr>
            <a:r>
              <a:rPr lang="en-IN" sz="2000" dirty="0">
                <a:latin typeface="Calibri" panose="020F0502020204030204" pitchFamily="34" charset="0"/>
              </a:rPr>
              <a:t>Heavy dependence on analysts’ manual efforts for weekly reporting</a:t>
            </a:r>
            <a:endParaRPr lang="en-US" sz="2000" dirty="0">
              <a:latin typeface="Calibri" panose="020F0502020204030204" pitchFamily="34" charset="0"/>
            </a:endParaRPr>
          </a:p>
          <a:p>
            <a:endParaRPr lang="en-US" dirty="0"/>
          </a:p>
          <a:p>
            <a:r>
              <a:rPr lang="en-US" b="1" dirty="0"/>
              <a:t>Issues with the Current System</a:t>
            </a:r>
          </a:p>
          <a:p>
            <a:pPr marL="171450" indent="-171450">
              <a:buFont typeface="Arial" panose="020B0604020202020204" pitchFamily="34" charset="0"/>
              <a:buChar char="•"/>
            </a:pPr>
            <a:r>
              <a:rPr lang="en-US" dirty="0"/>
              <a:t>Timeliness – More time on client on boarding and reports publishing `~ 24 Hours – Manual Process</a:t>
            </a:r>
          </a:p>
          <a:p>
            <a:pPr marL="171450" indent="-171450">
              <a:buFont typeface="Arial" panose="020B0604020202020204" pitchFamily="34" charset="0"/>
              <a:buChar char="•"/>
            </a:pPr>
            <a:r>
              <a:rPr lang="en-US" dirty="0"/>
              <a:t>Flexibility – Not supporting ad-hoc analysis</a:t>
            </a:r>
          </a:p>
          <a:p>
            <a:pPr marL="171450" indent="-171450">
              <a:buFont typeface="Arial" panose="020B0604020202020204" pitchFamily="34" charset="0"/>
              <a:buChar char="•"/>
            </a:pPr>
            <a:r>
              <a:rPr lang="en-US" dirty="0"/>
              <a:t>Quality – No Data Model and Lineage </a:t>
            </a:r>
          </a:p>
          <a:p>
            <a:pPr marL="171450" indent="-171450">
              <a:buFont typeface="Arial" panose="020B0604020202020204" pitchFamily="34" charset="0"/>
              <a:buChar char="•"/>
            </a:pPr>
            <a:r>
              <a:rPr lang="en-US" dirty="0"/>
              <a:t>Findability – Hard for Non-IT people/ Business Analyst</a:t>
            </a:r>
          </a:p>
          <a:p>
            <a:pPr marL="171450" indent="-171450">
              <a:buFont typeface="Arial" panose="020B0604020202020204" pitchFamily="34" charset="0"/>
              <a:buChar char="•"/>
            </a:pPr>
            <a:r>
              <a:rPr lang="en-US" dirty="0"/>
              <a:t>Scalability – Unable to process the large volume of data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Advantages of our Solution</a:t>
            </a:r>
          </a:p>
          <a:p>
            <a:pPr marL="171450" indent="-171450">
              <a:buFont typeface="Arial" panose="020B0604020202020204" pitchFamily="34" charset="0"/>
              <a:buChar char="•"/>
            </a:pPr>
            <a:r>
              <a:rPr lang="en-US" dirty="0"/>
              <a:t>Centralized, Cloud based, Scalable approach</a:t>
            </a:r>
          </a:p>
          <a:p>
            <a:pPr marL="171450" indent="-171450">
              <a:buFont typeface="Arial" panose="020B0604020202020204" pitchFamily="34" charset="0"/>
              <a:buChar char="•"/>
            </a:pPr>
            <a:r>
              <a:rPr lang="en-US" dirty="0"/>
              <a:t>Normalized Database design – Dimension Data Model</a:t>
            </a:r>
          </a:p>
          <a:p>
            <a:pPr marL="171450" indent="-171450">
              <a:buFont typeface="Arial" panose="020B0604020202020204" pitchFamily="34" charset="0"/>
              <a:buChar char="•"/>
            </a:pPr>
            <a:r>
              <a:rPr lang="en-US" dirty="0"/>
              <a:t>Modular Codes</a:t>
            </a:r>
          </a:p>
          <a:p>
            <a:pPr marL="171450" indent="-171450">
              <a:buFont typeface="Arial" panose="020B0604020202020204" pitchFamily="34" charset="0"/>
              <a:buChar char="•"/>
            </a:pPr>
            <a:r>
              <a:rPr lang="en-US" dirty="0"/>
              <a:t>Configurable externally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01600" indent="0">
              <a:buNone/>
            </a:pPr>
            <a:r>
              <a:rPr lang="en-IN" b="1" dirty="0">
                <a:latin typeface="Calibri" panose="020F0502020204030204" pitchFamily="34" charset="0"/>
              </a:rPr>
              <a:t>Other Key Benefits:</a:t>
            </a:r>
            <a:r>
              <a:rPr lang="en-IN" dirty="0">
                <a:latin typeface="Calibri" panose="020F0502020204030204" pitchFamily="34" charset="0"/>
              </a:rPr>
              <a:t>  </a:t>
            </a:r>
          </a:p>
          <a:p>
            <a:pPr marL="412750" indent="-285750">
              <a:buFont typeface="Arial" panose="020B0604020202020204" pitchFamily="34" charset="0"/>
              <a:buChar char="•"/>
            </a:pPr>
            <a:r>
              <a:rPr lang="en-IN" sz="1200" dirty="0">
                <a:latin typeface="Calibri" panose="020F0502020204030204" pitchFamily="34" charset="0"/>
              </a:rPr>
              <a:t>Dashboard timeliness reduced from 24 hours to less than 30 minutes.</a:t>
            </a:r>
          </a:p>
          <a:p>
            <a:pPr marL="412750" indent="-285750">
              <a:buFont typeface="Arial" panose="020B0604020202020204" pitchFamily="34" charset="0"/>
              <a:buChar char="•"/>
            </a:pPr>
            <a:r>
              <a:rPr lang="en-IN" sz="1200" dirty="0">
                <a:latin typeface="Calibri" panose="020F0502020204030204" pitchFamily="34" charset="0"/>
              </a:rPr>
              <a:t>Reduced 50% cost of development and testing using local development environment </a:t>
            </a:r>
          </a:p>
          <a:p>
            <a:pPr marL="412750" indent="-285750">
              <a:buFont typeface="Arial" panose="020B0604020202020204" pitchFamily="34" charset="0"/>
              <a:buChar char="•"/>
            </a:pPr>
            <a:r>
              <a:rPr lang="en-IN" sz="1200" dirty="0">
                <a:latin typeface="Calibri" panose="020F0502020204030204" pitchFamily="34" charset="0"/>
              </a:rPr>
              <a:t>Reduced 80% of manual work and dependence of analysts </a:t>
            </a:r>
          </a:p>
          <a:p>
            <a:pPr marL="412750" indent="-285750">
              <a:buFont typeface="Arial" panose="020B0604020202020204" pitchFamily="34" charset="0"/>
              <a:buChar char="•"/>
            </a:pPr>
            <a:r>
              <a:rPr lang="en-US" sz="1200" dirty="0">
                <a:latin typeface="Calibri" panose="020F0502020204030204" pitchFamily="34" charset="0"/>
              </a:rPr>
              <a:t>Collect and store any type of data, at any scale, and at low cost.</a:t>
            </a:r>
          </a:p>
          <a:p>
            <a:pPr marL="412750" indent="-285750">
              <a:buFont typeface="Arial" panose="020B0604020202020204" pitchFamily="34" charset="0"/>
              <a:buChar char="•"/>
            </a:pPr>
            <a:r>
              <a:rPr lang="en-US" sz="1200" dirty="0">
                <a:latin typeface="Calibri" panose="020F0502020204030204" pitchFamily="34" charset="0"/>
              </a:rPr>
              <a:t>Secure the data and prevent unauthorized access</a:t>
            </a:r>
          </a:p>
          <a:p>
            <a:pPr marL="412750" indent="-285750">
              <a:buFont typeface="Arial" panose="020B0604020202020204" pitchFamily="34" charset="0"/>
              <a:buChar char="•"/>
            </a:pPr>
            <a:r>
              <a:rPr lang="en-US" sz="1200" dirty="0">
                <a:latin typeface="Calibri" panose="020F0502020204030204" pitchFamily="34" charset="0"/>
              </a:rPr>
              <a:t>Catalog, search, and find the relevant data in the central repository</a:t>
            </a:r>
          </a:p>
          <a:p>
            <a:pPr marL="412750" indent="-285750">
              <a:buFont typeface="Arial" panose="020B0604020202020204" pitchFamily="34" charset="0"/>
              <a:buChar char="•"/>
            </a:pPr>
            <a:r>
              <a:rPr lang="en-US" sz="1200" dirty="0">
                <a:latin typeface="Calibri" panose="020F0502020204030204" pitchFamily="34" charset="0"/>
              </a:rPr>
              <a:t>Quickly and easily perform new types of data analysis, predictive analytics, artificial intelligence (AI), and machine learning.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0F84A1B-0C91-4489-B351-1870C6B365D2}" type="slidenum">
              <a:rPr lang="en-US" smtClean="0"/>
              <a:t>12</a:t>
            </a:fld>
            <a:endParaRPr lang="en-US" dirty="0"/>
          </a:p>
        </p:txBody>
      </p:sp>
    </p:spTree>
    <p:extLst>
      <p:ext uri="{BB962C8B-B14F-4D97-AF65-F5344CB8AC3E}">
        <p14:creationId xmlns:p14="http://schemas.microsoft.com/office/powerpoint/2010/main" val="2234789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962025" y="1177925"/>
            <a:ext cx="5651500" cy="31797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57598" y="4533941"/>
            <a:ext cx="6060779" cy="3709589"/>
          </a:xfrm>
          <a:prstGeom prst="rect">
            <a:avLst/>
          </a:prstGeom>
          <a:noFill/>
          <a:ln>
            <a:noFill/>
          </a:ln>
        </p:spPr>
        <p:txBody>
          <a:bodyPr wrap="square" lIns="96645" tIns="48309" rIns="96645" bIns="48309" anchor="t" anchorCtr="0">
            <a:noAutofit/>
          </a:bodyPr>
          <a:lstStyle/>
          <a:p>
            <a:pPr>
              <a:buSzPct val="25000"/>
            </a:pPr>
            <a:endParaRPr sz="1300"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291298" y="8948485"/>
            <a:ext cx="3282922" cy="472694"/>
          </a:xfrm>
          <a:prstGeom prst="rect">
            <a:avLst/>
          </a:prstGeom>
          <a:noFill/>
          <a:ln>
            <a:noFill/>
          </a:ln>
        </p:spPr>
        <p:txBody>
          <a:bodyPr wrap="square" lIns="96645" tIns="48309" rIns="96645" bIns="48309" anchor="b" anchorCtr="0">
            <a:noAutofit/>
          </a:bodyPr>
          <a:lstStyle/>
          <a:p>
            <a:pPr>
              <a:buSzPct val="25000"/>
            </a:pPr>
            <a:fld id="{00000000-1234-1234-1234-123412341234}" type="slidenum">
              <a:rPr lang="en-US">
                <a:solidFill>
                  <a:schemeClr val="dk1"/>
                </a:solidFill>
                <a:latin typeface="Calibri"/>
                <a:ea typeface="Calibri"/>
                <a:cs typeface="Calibri"/>
                <a:sym typeface="Calibri"/>
              </a:rPr>
              <a:pPr>
                <a:buSzPct val="25000"/>
              </a:pPr>
              <a:t>14</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0399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aseline="0" dirty="0"/>
          </a:p>
          <a:p>
            <a:endParaRPr lang="en-IN" baseline="0" dirty="0"/>
          </a:p>
        </p:txBody>
      </p:sp>
      <p:sp>
        <p:nvSpPr>
          <p:cNvPr id="4" name="Slide Number Placeholder 3"/>
          <p:cNvSpPr>
            <a:spLocks noGrp="1"/>
          </p:cNvSpPr>
          <p:nvPr>
            <p:ph type="sldNum" sz="quarter" idx="10"/>
          </p:nvPr>
        </p:nvSpPr>
        <p:spPr/>
        <p:txBody>
          <a:bodyPr/>
          <a:lstStyle/>
          <a:p>
            <a:fld id="{30291E1D-0E33-4E39-8C07-8B468157F15D}" type="slidenum">
              <a:rPr lang="en-US" smtClean="0"/>
              <a:t>15</a:t>
            </a:fld>
            <a:endParaRPr lang="en-US"/>
          </a:p>
        </p:txBody>
      </p:sp>
    </p:spTree>
    <p:extLst>
      <p:ext uri="{BB962C8B-B14F-4D97-AF65-F5344CB8AC3E}">
        <p14:creationId xmlns:p14="http://schemas.microsoft.com/office/powerpoint/2010/main" val="2644488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0291E1D-0E33-4E39-8C07-8B468157F15D}" type="slidenum">
              <a:rPr lang="en-US" smtClean="0"/>
              <a:t>16</a:t>
            </a:fld>
            <a:endParaRPr lang="en-US"/>
          </a:p>
        </p:txBody>
      </p:sp>
    </p:spTree>
    <p:extLst>
      <p:ext uri="{BB962C8B-B14F-4D97-AF65-F5344CB8AC3E}">
        <p14:creationId xmlns:p14="http://schemas.microsoft.com/office/powerpoint/2010/main" val="3013514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962025" y="1177925"/>
            <a:ext cx="5651500" cy="31797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57598" y="4533941"/>
            <a:ext cx="6060779" cy="3709589"/>
          </a:xfrm>
          <a:prstGeom prst="rect">
            <a:avLst/>
          </a:prstGeom>
          <a:noFill/>
          <a:ln>
            <a:noFill/>
          </a:ln>
        </p:spPr>
        <p:txBody>
          <a:bodyPr wrap="square" lIns="96645" tIns="48309" rIns="96645" bIns="48309" anchor="t" anchorCtr="0">
            <a:noAutofit/>
          </a:bodyPr>
          <a:lstStyle/>
          <a:p>
            <a:pPr>
              <a:buSzPct val="25000"/>
            </a:pPr>
            <a:endParaRPr sz="1300"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291298" y="8948485"/>
            <a:ext cx="3282922" cy="472694"/>
          </a:xfrm>
          <a:prstGeom prst="rect">
            <a:avLst/>
          </a:prstGeom>
          <a:noFill/>
          <a:ln>
            <a:noFill/>
          </a:ln>
        </p:spPr>
        <p:txBody>
          <a:bodyPr wrap="square" lIns="96645" tIns="48309" rIns="96645" bIns="48309" anchor="b" anchorCtr="0">
            <a:noAutofit/>
          </a:bodyPr>
          <a:lstStyle/>
          <a:p>
            <a:pPr>
              <a:buSzPct val="25000"/>
            </a:pPr>
            <a:fld id="{00000000-1234-1234-1234-123412341234}" type="slidenum">
              <a:rPr lang="en-US">
                <a:solidFill>
                  <a:schemeClr val="dk1"/>
                </a:solidFill>
                <a:latin typeface="Calibri"/>
                <a:ea typeface="Calibri"/>
                <a:cs typeface="Calibri"/>
                <a:sym typeface="Calibri"/>
              </a:rPr>
              <a:pPr>
                <a:buSzPct val="25000"/>
              </a:pPr>
              <a:t>21</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4283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r>
              <a:rPr lang="en-IN" dirty="0"/>
              <a:t>BMW – Hypothesis Testing</a:t>
            </a:r>
            <a:endParaRPr lang="en-IN" baseline="0" dirty="0"/>
          </a:p>
          <a:p>
            <a:endParaRPr lang="en-IN" baseline="0" dirty="0"/>
          </a:p>
          <a:p>
            <a:pPr algn="just">
              <a:buClr>
                <a:srgbClr val="0061B2"/>
              </a:buClr>
              <a:buSzPct val="100000"/>
              <a:defRPr/>
            </a:pPr>
            <a:r>
              <a:rPr lang="en-US" sz="1200" b="1" dirty="0">
                <a:solidFill>
                  <a:srgbClr val="44546A"/>
                </a:solidFill>
              </a:rPr>
              <a:t>Business Objective:</a:t>
            </a:r>
          </a:p>
          <a:p>
            <a:pPr>
              <a:spcBef>
                <a:spcPts val="600"/>
              </a:spcBef>
            </a:pPr>
            <a:r>
              <a:rPr lang="en-US" sz="1200" dirty="0">
                <a:ea typeface="Segoe UI" panose="020B0502040204020203" pitchFamily="34" charset="0"/>
                <a:cs typeface="Segoe UI" panose="020B0502040204020203" pitchFamily="34" charset="0"/>
              </a:rPr>
              <a:t>Improve the throughput in production line for a plant having Operational Equipment Efficiency (OEE) due to impact of  packaging segment stops contributing to fryer downtime / throughput reduction</a:t>
            </a:r>
          </a:p>
          <a:p>
            <a:pPr marL="0" indent="0">
              <a:buFont typeface="Wingdings" panose="05000000000000000000" pitchFamily="2" charset="2"/>
              <a:buNone/>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sng" strike="noStrike" kern="0" cap="none" spc="0" normalizeH="0" baseline="0" noProof="0" dirty="0">
                <a:ln>
                  <a:noFill/>
                </a:ln>
                <a:solidFill>
                  <a:schemeClr val="tx1"/>
                </a:solidFill>
                <a:effectLst/>
                <a:uLnTx/>
                <a:uFillTx/>
              </a:rPr>
              <a:t>Driving Styles</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sysClr val="windowText" lastClr="000000"/>
                </a:solidFill>
                <a:effectLst/>
                <a:uLnTx/>
                <a:uFillTx/>
              </a:rPr>
              <a:t>Identify key driving styles using the vehicle controller data</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1" u="none" strike="noStrike" kern="0" cap="none" spc="0" normalizeH="0" baseline="0" noProof="0" dirty="0">
                <a:ln w="0"/>
                <a:solidFill>
                  <a:srgbClr val="002060"/>
                </a:solidFill>
                <a:effectLst>
                  <a:outerShdw blurRad="38100" dist="25400" dir="5400000" algn="ctr" rotWithShape="0">
                    <a:srgbClr val="6E747A">
                      <a:alpha val="43000"/>
                    </a:srgbClr>
                  </a:outerShdw>
                </a:effectLst>
                <a:uLnTx/>
                <a:uFillTx/>
              </a:rPr>
              <a:t>What are the main driving styles?</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AU" sz="1200" b="0" i="1" u="none" strike="noStrike" kern="0" cap="none" spc="0" normalizeH="0" baseline="0" noProof="0" dirty="0">
              <a:ln w="0"/>
              <a:solidFill>
                <a:srgbClr val="002060"/>
              </a:solidFill>
              <a:effectLst>
                <a:outerShdw blurRad="38100" dist="25400" dir="5400000" algn="ctr" rotWithShape="0">
                  <a:srgbClr val="6E747A">
                    <a:alpha val="43000"/>
                  </a:srgbClr>
                </a:outerShdw>
              </a:effectLst>
              <a:uLnTx/>
              <a:uFillTx/>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200" b="1" i="0" u="sng" strike="noStrike" kern="0" cap="none" spc="0" normalizeH="0" baseline="0" noProof="0" dirty="0">
                <a:ln>
                  <a:noFill/>
                </a:ln>
                <a:solidFill>
                  <a:schemeClr val="tx1"/>
                </a:solidFill>
                <a:effectLst/>
                <a:uLnTx/>
                <a:uFillTx/>
              </a:rPr>
              <a:t>Warranty Claims</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sysClr val="windowText" lastClr="000000"/>
                </a:solidFill>
                <a:effectLst/>
                <a:uLnTx/>
                <a:uFillTx/>
              </a:rPr>
              <a:t>Compare driving styles with warranty claims data</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1" u="none" strike="noStrike" kern="0" cap="none" spc="0" normalizeH="0" baseline="0" noProof="0" dirty="0">
                <a:ln w="0"/>
                <a:solidFill>
                  <a:srgbClr val="002060"/>
                </a:solidFill>
                <a:effectLst>
                  <a:outerShdw blurRad="38100" dist="25400" dir="5400000" algn="ctr" rotWithShape="0">
                    <a:srgbClr val="6E747A">
                      <a:alpha val="43000"/>
                    </a:srgbClr>
                  </a:outerShdw>
                </a:effectLst>
                <a:uLnTx/>
                <a:uFillTx/>
              </a:rPr>
              <a:t>Are there claim patterns to individual styles?</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AU" sz="1200" b="0" i="1" u="none" strike="noStrike" kern="0" cap="none" spc="0" normalizeH="0" baseline="0" noProof="0" dirty="0">
              <a:ln w="0"/>
              <a:solidFill>
                <a:srgbClr val="002060"/>
              </a:solidFill>
              <a:effectLst>
                <a:outerShdw blurRad="38100" dist="25400" dir="5400000" algn="ctr" rotWithShape="0">
                  <a:srgbClr val="6E747A">
                    <a:alpha val="43000"/>
                  </a:srgbClr>
                </a:outerShdw>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sng" strike="noStrike" kern="0" cap="none" spc="0" normalizeH="0" baseline="0" noProof="0" dirty="0">
                <a:ln>
                  <a:noFill/>
                </a:ln>
                <a:solidFill>
                  <a:schemeClr val="tx1"/>
                </a:solidFill>
                <a:effectLst/>
                <a:uLnTx/>
                <a:uFillTx/>
              </a:rPr>
              <a:t>Automated Hypothesis Testing</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sysClr val="windowText" lastClr="000000"/>
                </a:solidFill>
                <a:effectLst/>
                <a:uLnTx/>
                <a:uFillTx/>
              </a:rPr>
              <a:t>Use the tool to identify risk groups by dynamic profiling</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1" u="none" strike="noStrike" kern="0" cap="none" spc="0" normalizeH="0" baseline="0" noProof="0" dirty="0">
                <a:ln w="0"/>
                <a:solidFill>
                  <a:srgbClr val="002060"/>
                </a:solidFill>
                <a:effectLst>
                  <a:outerShdw blurRad="38100" dist="25400" dir="5400000" algn="ctr" rotWithShape="0">
                    <a:srgbClr val="6E747A">
                      <a:alpha val="43000"/>
                    </a:srgbClr>
                  </a:outerShdw>
                </a:effectLst>
                <a:uLnTx/>
                <a:uFillTx/>
              </a:rPr>
              <a:t>Continuous Hypothesis Testing</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200" b="1" i="0" u="sng" strike="noStrike" kern="0" cap="none" spc="0" normalizeH="0" baseline="0" noProof="0" dirty="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200" b="1" i="0" u="sng" strike="noStrike" kern="0" cap="none" spc="0" normalizeH="0" baseline="0" noProof="0" dirty="0">
              <a:ln>
                <a:noFill/>
              </a:ln>
              <a:solidFill>
                <a:schemeClr val="tx1"/>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Process: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dirty="0">
                <a:solidFill>
                  <a:srgbClr val="44546A"/>
                </a:solidFill>
              </a:rPr>
              <a:t>Data collected</a:t>
            </a:r>
            <a:r>
              <a:rPr lang="en-US" sz="1200" b="0" baseline="0" dirty="0">
                <a:solidFill>
                  <a:srgbClr val="44546A"/>
                </a:solidFill>
              </a:rPr>
              <a:t>:</a:t>
            </a:r>
            <a:endParaRPr lang="en-US" sz="1200" b="0"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1" i="0" u="none" strike="noStrike" kern="0" cap="none" spc="-96" normalizeH="0" baseline="0" noProof="0" dirty="0">
                <a:ln w="3175">
                  <a:noFill/>
                </a:ln>
                <a:solidFill>
                  <a:sysClr val="windowText" lastClr="000000"/>
                </a:solidFill>
                <a:effectLst/>
                <a:uLnTx/>
                <a:uFillTx/>
                <a:ea typeface="Segoe UI" panose="020B0502040204020203" pitchFamily="34" charset="0"/>
                <a:cs typeface="Segoe UI" panose="020B0502040204020203" pitchFamily="34" charset="0"/>
              </a:rPr>
              <a:t>1) Vehicle Usage from Connected Data - </a:t>
            </a:r>
            <a:r>
              <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Driving Styles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0" cap="none" spc="-96" normalizeH="0" baseline="0" noProof="0" dirty="0">
                <a:ln w="3175">
                  <a:noFill/>
                </a:ln>
                <a:solidFill>
                  <a:sysClr val="windowText" lastClr="000000"/>
                </a:solidFill>
                <a:effectLst/>
                <a:uLnTx/>
                <a:uFillTx/>
                <a:ea typeface="Segoe UI" panose="020B0502040204020203" pitchFamily="34" charset="0"/>
                <a:cs typeface="Segoe UI" panose="020B0502040204020203" pitchFamily="34" charset="0"/>
              </a:rPr>
              <a:t>2) Warranty &amp; Repair Data - </a:t>
            </a:r>
            <a:r>
              <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Repairs &amp; Risk Patterns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Output: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0" cap="none" spc="0" normalizeH="0" baseline="0" noProof="0" dirty="0">
                <a:ln w="0"/>
                <a:solidFill>
                  <a:schemeClr val="tx1"/>
                </a:solidFill>
                <a:effectLst>
                  <a:outerShdw blurRad="38100" dist="19050" dir="2700000" algn="tl" rotWithShape="0">
                    <a:schemeClr val="dk1">
                      <a:alpha val="40000"/>
                    </a:schemeClr>
                  </a:outerShdw>
                </a:effectLst>
                <a:uLnTx/>
                <a:uFillTx/>
              </a:rPr>
              <a:t>Driver Segmentation, Risk Prediction &amp; Maintenance at each Car (VIN) level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a:t>
            </a:r>
            <a:endParaRPr kumimoji="0" lang="en-AU" sz="12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800100" marR="0" lvl="1" indent="-342900" algn="ctr"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AU" sz="12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96" normalizeH="0" baseline="0" noProof="0" dirty="0">
              <a:ln w="3175">
                <a:noFill/>
              </a:ln>
              <a:solidFill>
                <a:sysClr val="windowText" lastClr="000000"/>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indent="0">
              <a:buFont typeface="Wingdings" panose="05000000000000000000" pitchFamily="2" charset="2"/>
              <a:buNone/>
            </a:pPr>
            <a:endParaRPr lang="en-IN" dirty="0"/>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9598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Revlon</a:t>
            </a:r>
            <a:r>
              <a:rPr lang="en-US" sz="1200" b="0" i="0" u="none" strike="noStrike" cap="none" baseline="0" dirty="0">
                <a:solidFill>
                  <a:schemeClr val="dk1"/>
                </a:solidFill>
                <a:latin typeface="Calibri"/>
                <a:ea typeface="Calibri"/>
                <a:cs typeface="Calibri"/>
                <a:sym typeface="Calibri"/>
              </a:rPr>
              <a:t> </a:t>
            </a:r>
            <a:r>
              <a:rPr lang="mr-IN" sz="1200" b="0" i="0" u="none" strike="noStrike" cap="none" baseline="0" dirty="0">
                <a:solidFill>
                  <a:schemeClr val="dk1"/>
                </a:solidFill>
                <a:latin typeface="Calibri"/>
                <a:ea typeface="Calibri"/>
                <a:cs typeface="Calibri"/>
                <a:sym typeface="Calibri"/>
              </a:rPr>
              <a:t>–</a:t>
            </a:r>
            <a:r>
              <a:rPr lang="en-US" sz="1200" b="0" i="0" u="none" strike="noStrike" cap="none" baseline="0" dirty="0">
                <a:solidFill>
                  <a:schemeClr val="dk1"/>
                </a:solidFill>
                <a:latin typeface="Calibri"/>
                <a:ea typeface="Calibri"/>
                <a:cs typeface="Calibri"/>
                <a:sym typeface="Calibri"/>
              </a:rPr>
              <a:t> Trendspotting</a:t>
            </a: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2777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6" name="Shape 556"/>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557" name="Shape 557"/>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24</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2987601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page">
    <p:spTree>
      <p:nvGrpSpPr>
        <p:cNvPr id="1" name=""/>
        <p:cNvGrpSpPr/>
        <p:nvPr/>
      </p:nvGrpSpPr>
      <p:grpSpPr>
        <a:xfrm>
          <a:off x="0" y="0"/>
          <a:ext cx="0" cy="0"/>
          <a:chOff x="0" y="0"/>
          <a:chExt cx="0" cy="0"/>
        </a:xfrm>
      </p:grpSpPr>
      <p:sp>
        <p:nvSpPr>
          <p:cNvPr id="6" name="Round Same Side Corner Rectangle 5"/>
          <p:cNvSpPr/>
          <p:nvPr userDrawn="1"/>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userDrawn="1"/>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412485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7DE74A2D-83BB-441E-9221-A853A7C34EAB}"/>
              </a:ext>
            </a:extLst>
          </p:cNvPr>
          <p:cNvSpPr txBox="1">
            <a:spLocks/>
          </p:cNvSpPr>
          <p:nvPr userDrawn="1"/>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61570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7DE74A2D-83BB-441E-9221-A853A7C34EAB}"/>
              </a:ext>
            </a:extLst>
          </p:cNvPr>
          <p:cNvSpPr txBox="1">
            <a:spLocks/>
          </p:cNvSpPr>
          <p:nvPr userDrawn="1"/>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dirty="0"/>
              <a:t>Brand Colors</a:t>
            </a:r>
          </a:p>
        </p:txBody>
      </p:sp>
      <p:sp>
        <p:nvSpPr>
          <p:cNvPr id="6" name="Title 4">
            <a:extLst>
              <a:ext uri="{FF2B5EF4-FFF2-40B4-BE49-F238E27FC236}">
                <a16:creationId xmlns:a16="http://schemas.microsoft.com/office/drawing/2014/main" id="{8C19F0BD-CBF1-4551-925C-A110073FD9E5}"/>
              </a:ext>
            </a:extLst>
          </p:cNvPr>
          <p:cNvSpPr txBox="1">
            <a:spLocks/>
          </p:cNvSpPr>
          <p:nvPr userDrawn="1"/>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userDrawn="1"/>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id="{EE973D23-688C-4E1E-8684-22CAFB14E27F}"/>
              </a:ext>
            </a:extLst>
          </p:cNvPr>
          <p:cNvSpPr/>
          <p:nvPr userDrawn="1"/>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id="{999FB243-5890-4642-A892-C7486A1F57B2}"/>
              </a:ext>
            </a:extLst>
          </p:cNvPr>
          <p:cNvSpPr/>
          <p:nvPr userDrawn="1"/>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id="{B42DC063-D1F5-4C30-AAE8-AD2967B11447}"/>
              </a:ext>
            </a:extLst>
          </p:cNvPr>
          <p:cNvSpPr/>
          <p:nvPr userDrawn="1"/>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id="{4DD9C469-1688-449B-BB2D-D3A713ED39EC}"/>
              </a:ext>
            </a:extLst>
          </p:cNvPr>
          <p:cNvSpPr/>
          <p:nvPr userDrawn="1"/>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id="{86B62ACF-08A4-4D19-B150-0AABA3AD131A}"/>
              </a:ext>
            </a:extLst>
          </p:cNvPr>
          <p:cNvSpPr/>
          <p:nvPr userDrawn="1"/>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id="{A8B048A2-16C7-44F6-A62D-2782C6F8C4EE}"/>
              </a:ext>
            </a:extLst>
          </p:cNvPr>
          <p:cNvSpPr/>
          <p:nvPr userDrawn="1"/>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id="{45DCFF48-7B26-44FA-9E19-59FE00E0EDF3}"/>
              </a:ext>
            </a:extLst>
          </p:cNvPr>
          <p:cNvSpPr/>
          <p:nvPr userDrawn="1"/>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id="{84FD6AEF-3BC9-4B69-94AD-5748F17BD6BC}"/>
              </a:ext>
            </a:extLst>
          </p:cNvPr>
          <p:cNvSpPr/>
          <p:nvPr userDrawn="1"/>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id="{EA204FA4-B6FE-46CC-8B10-5C70EA312BF4}"/>
              </a:ext>
            </a:extLst>
          </p:cNvPr>
          <p:cNvSpPr/>
          <p:nvPr userDrawn="1"/>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id="{1B6B26E6-9CF4-42A9-9E28-714E99452A1D}"/>
              </a:ext>
            </a:extLst>
          </p:cNvPr>
          <p:cNvSpPr/>
          <p:nvPr userDrawn="1"/>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id="{68AA6DB8-1711-4140-A1F4-2FDA5D684765}"/>
              </a:ext>
            </a:extLst>
          </p:cNvPr>
          <p:cNvSpPr/>
          <p:nvPr userDrawn="1"/>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id="{6A86F7E7-4D4C-43C6-A693-BE52619C8C20}"/>
              </a:ext>
            </a:extLst>
          </p:cNvPr>
          <p:cNvSpPr/>
          <p:nvPr userDrawn="1"/>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id="{4F10F334-6E7F-4900-BCD0-2E1DA2FB5D1E}"/>
              </a:ext>
            </a:extLst>
          </p:cNvPr>
          <p:cNvSpPr/>
          <p:nvPr userDrawn="1"/>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id="{9F37BB4B-EA83-4602-B031-1EE80792E11B}"/>
              </a:ext>
            </a:extLst>
          </p:cNvPr>
          <p:cNvSpPr/>
          <p:nvPr userDrawn="1"/>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id="{EAD2806B-9005-4D6C-9F8D-64CAB5AA3399}"/>
              </a:ext>
            </a:extLst>
          </p:cNvPr>
          <p:cNvSpPr/>
          <p:nvPr userDrawn="1"/>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id="{96A6E859-301A-4D57-8858-6F4BB2178673}"/>
              </a:ext>
            </a:extLst>
          </p:cNvPr>
          <p:cNvSpPr/>
          <p:nvPr userDrawn="1"/>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id="{B7901222-FC3B-4A4F-BB8B-05E51FA1BDB8}"/>
              </a:ext>
            </a:extLst>
          </p:cNvPr>
          <p:cNvSpPr/>
          <p:nvPr userDrawn="1"/>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id="{0AEE760A-E7E5-4D0D-954C-0E7C6382E3FA}"/>
              </a:ext>
            </a:extLst>
          </p:cNvPr>
          <p:cNvSpPr/>
          <p:nvPr userDrawn="1"/>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Tree>
    <p:extLst>
      <p:ext uri="{BB962C8B-B14F-4D97-AF65-F5344CB8AC3E}">
        <p14:creationId xmlns:p14="http://schemas.microsoft.com/office/powerpoint/2010/main" val="1147040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ur column layout">
    <p:spTree>
      <p:nvGrpSpPr>
        <p:cNvPr id="1" name=""/>
        <p:cNvGrpSpPr/>
        <p:nvPr/>
      </p:nvGrpSpPr>
      <p:grpSpPr>
        <a:xfrm>
          <a:off x="0" y="0"/>
          <a:ext cx="0" cy="0"/>
          <a:chOff x="0" y="0"/>
          <a:chExt cx="0" cy="0"/>
        </a:xfrm>
      </p:grpSpPr>
      <p:pic>
        <p:nvPicPr>
          <p:cNvPr id="6" name="cover 2.jpg"/>
          <p:cNvPicPr>
            <a:picLocks noChangeAspect="1"/>
          </p:cNvPicPr>
          <p:nvPr userDrawn="1"/>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userDrawn="1"/>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userDrawn="1"/>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userDrawn="1"/>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userDrawn="1"/>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1067962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userDrawn="1"/>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userDrawn="1"/>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userDrawn="1"/>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userDrawn="1"/>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userDrawn="1"/>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225755666"/>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userDrawn="1"/>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userDrawn="1"/>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userDrawn="1"/>
        </p:nvGrpSpPr>
        <p:grpSpPr bwMode="auto">
          <a:xfrm>
            <a:off x="892045" y="1597544"/>
            <a:ext cx="915165" cy="626101"/>
            <a:chOff x="1322" y="702"/>
            <a:chExt cx="744" cy="509"/>
          </a:xfrm>
          <a:solidFill>
            <a:schemeClr val="bg1"/>
          </a:solidFill>
        </p:grpSpPr>
        <p:sp>
          <p:nvSpPr>
            <p:cNvPr id="9" name="Freeform 6"/>
            <p:cNvSpPr>
              <a:spLocks noEditPoints="1"/>
            </p:cNvSpPr>
            <p:nvPr userDrawn="1"/>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userDrawn="1"/>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userDrawn="1"/>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userDrawn="1"/>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78985374"/>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116603"/>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userDrawn="1"/>
        </p:nvSpPr>
        <p:spPr>
          <a:xfrm>
            <a:off x="84300" y="6527800"/>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59350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latin typeface="Arial" panose="020B0604020202020204" pitchFamily="34" charset="0"/>
                <a:cs typeface="Arial" panose="020B0604020202020204" pitchFamily="34" charset="0"/>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02480" y="361022"/>
            <a:ext cx="2987040" cy="2112180"/>
          </a:xfrm>
          <a:prstGeom prst="rect">
            <a:avLst/>
          </a:prstGeom>
        </p:spPr>
      </p:pic>
      <p:grpSp>
        <p:nvGrpSpPr>
          <p:cNvPr id="81" name="Group 80"/>
          <p:cNvGrpSpPr/>
          <p:nvPr userDrawn="1"/>
        </p:nvGrpSpPr>
        <p:grpSpPr>
          <a:xfrm>
            <a:off x="369220" y="6091135"/>
            <a:ext cx="2782950" cy="571112"/>
            <a:chOff x="7145730" y="5048697"/>
            <a:chExt cx="2782950" cy="571112"/>
          </a:xfrm>
        </p:grpSpPr>
        <p:grpSp>
          <p:nvGrpSpPr>
            <p:cNvPr id="82" name="Group 81"/>
            <p:cNvGrpSpPr/>
            <p:nvPr/>
          </p:nvGrpSpPr>
          <p:grpSpPr>
            <a:xfrm>
              <a:off x="7145730" y="5048697"/>
              <a:ext cx="571116" cy="571112"/>
              <a:chOff x="9339783" y="4780636"/>
              <a:chExt cx="279044" cy="279044"/>
            </a:xfrm>
          </p:grpSpPr>
          <p:sp>
            <p:nvSpPr>
              <p:cNvPr id="92" name="Oval 91"/>
              <p:cNvSpPr/>
              <p:nvPr userDrawn="1"/>
            </p:nvSpPr>
            <p:spPr>
              <a:xfrm>
                <a:off x="9339783"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93" name="Freeform 31"/>
              <p:cNvSpPr>
                <a:spLocks noEditPoints="1"/>
              </p:cNvSpPr>
              <p:nvPr userDrawn="1"/>
            </p:nvSpPr>
            <p:spPr bwMode="auto">
              <a:xfrm>
                <a:off x="9392002" y="4832855"/>
                <a:ext cx="174606" cy="174606"/>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3" name="Group 82"/>
            <p:cNvGrpSpPr/>
            <p:nvPr/>
          </p:nvGrpSpPr>
          <p:grpSpPr>
            <a:xfrm>
              <a:off x="7883008" y="5048697"/>
              <a:ext cx="571116" cy="571112"/>
              <a:chOff x="9665008" y="4780636"/>
              <a:chExt cx="279044" cy="279044"/>
            </a:xfrm>
          </p:grpSpPr>
          <p:sp>
            <p:nvSpPr>
              <p:cNvPr id="90" name="Oval 89"/>
              <p:cNvSpPr/>
              <p:nvPr userDrawn="1"/>
            </p:nvSpPr>
            <p:spPr>
              <a:xfrm>
                <a:off x="9665008"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91" name="Freeform 48"/>
              <p:cNvSpPr>
                <a:spLocks/>
              </p:cNvSpPr>
              <p:nvPr userDrawn="1"/>
            </p:nvSpPr>
            <p:spPr bwMode="auto">
              <a:xfrm>
                <a:off x="9706594" y="4852691"/>
                <a:ext cx="195872" cy="134934"/>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4" name="Group 83"/>
            <p:cNvGrpSpPr/>
            <p:nvPr/>
          </p:nvGrpSpPr>
          <p:grpSpPr>
            <a:xfrm>
              <a:off x="9357564" y="5048697"/>
              <a:ext cx="571116" cy="571112"/>
              <a:chOff x="10309320" y="4780636"/>
              <a:chExt cx="279044" cy="279044"/>
            </a:xfrm>
          </p:grpSpPr>
          <p:sp>
            <p:nvSpPr>
              <p:cNvPr id="88" name="Oval 87"/>
              <p:cNvSpPr/>
              <p:nvPr userDrawn="1"/>
            </p:nvSpPr>
            <p:spPr>
              <a:xfrm>
                <a:off x="10309320"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89" name="Freeform 626"/>
              <p:cNvSpPr>
                <a:spLocks noEditPoints="1"/>
              </p:cNvSpPr>
              <p:nvPr userDrawn="1"/>
            </p:nvSpPr>
            <p:spPr bwMode="auto">
              <a:xfrm>
                <a:off x="10377033" y="4848291"/>
                <a:ext cx="143618" cy="143734"/>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5" name="Group 84"/>
            <p:cNvGrpSpPr/>
            <p:nvPr userDrawn="1"/>
          </p:nvGrpSpPr>
          <p:grpSpPr>
            <a:xfrm>
              <a:off x="8620286" y="5048697"/>
              <a:ext cx="571116" cy="571112"/>
              <a:chOff x="8081746" y="5155194"/>
              <a:chExt cx="358117" cy="358117"/>
            </a:xfrm>
          </p:grpSpPr>
          <p:sp>
            <p:nvSpPr>
              <p:cNvPr id="86" name="Oval 85"/>
              <p:cNvSpPr/>
              <p:nvPr userDrawn="1"/>
            </p:nvSpPr>
            <p:spPr>
              <a:xfrm>
                <a:off x="8081746" y="5155194"/>
                <a:ext cx="358117" cy="3581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87" name="Freeform 86"/>
              <p:cNvSpPr>
                <a:spLocks noEditPoints="1"/>
              </p:cNvSpPr>
              <p:nvPr userDrawn="1"/>
            </p:nvSpPr>
            <p:spPr bwMode="auto">
              <a:xfrm>
                <a:off x="8171870" y="5243997"/>
                <a:ext cx="177867" cy="180512"/>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sp>
        <p:nvSpPr>
          <p:cNvPr id="94" name="Subtitle 2">
            <a:hlinkClick r:id="rId3"/>
          </p:cNvPr>
          <p:cNvSpPr txBox="1">
            <a:spLocks/>
          </p:cNvSpPr>
          <p:nvPr userDrawn="1"/>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solidFill>
                  <a:prstClr val="white"/>
                </a:solidFill>
                <a:latin typeface="Arial" panose="020B0604020202020204" pitchFamily="34" charset="0"/>
                <a:cs typeface="Arial" panose="020B0604020202020204" pitchFamily="34" charset="0"/>
              </a:rPr>
              <a:t>www.latentview.com</a:t>
            </a:r>
          </a:p>
        </p:txBody>
      </p:sp>
    </p:spTree>
    <p:extLst>
      <p:ext uri="{BB962C8B-B14F-4D97-AF65-F5344CB8AC3E}">
        <p14:creationId xmlns:p14="http://schemas.microsoft.com/office/powerpoint/2010/main" val="2840985247"/>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userDrawn="1"/>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Slide Number Placeholder 5">
            <a:extLst>
              <a:ext uri="{FF2B5EF4-FFF2-40B4-BE49-F238E27FC236}">
                <a16:creationId xmlns:a16="http://schemas.microsoft.com/office/drawing/2014/main" id="{C4D7D9BC-1ED0-404A-9BA4-C76BC0FBAE02}"/>
              </a:ext>
            </a:extLst>
          </p:cNvPr>
          <p:cNvSpPr>
            <a:spLocks noGrp="1"/>
          </p:cNvSpPr>
          <p:nvPr>
            <p:ph type="sldNum" sz="quarter" idx="4"/>
          </p:nvPr>
        </p:nvSpPr>
        <p:spPr>
          <a:xfrm>
            <a:off x="121650" y="6527800"/>
            <a:ext cx="228600" cy="177800"/>
          </a:xfrm>
          <a:prstGeom prst="rect">
            <a:avLst/>
          </a:prstGeom>
          <a:no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A6739A3-A001-4132-AECF-E1735C6210C2}" type="slidenum">
              <a:rPr lang="en-US" smtClean="0"/>
              <a:pPr/>
              <a:t>‹#›</a:t>
            </a:fld>
            <a:endParaRPr lang="en-US" dirty="0"/>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742042911"/>
      </p:ext>
    </p:extLst>
  </p:cSld>
  <p:clrMap bg1="lt1" tx1="dk1" bg2="lt2" tx2="dk2" accent1="accent1" accent2="accent2" accent3="accent3" accent4="accent4" accent5="accent5" accent6="accent6" hlink="hlink" folHlink="folHlink"/>
  <p:sldLayoutIdLst>
    <p:sldLayoutId id="2147483682" r:id="rId1"/>
    <p:sldLayoutId id="2147483666" r:id="rId2"/>
    <p:sldLayoutId id="2147483683" r:id="rId3"/>
    <p:sldLayoutId id="2147483681" r:id="rId4"/>
    <p:sldLayoutId id="2147483669" r:id="rId5"/>
    <p:sldLayoutId id="2147483670" r:id="rId6"/>
    <p:sldLayoutId id="2147483671" r:id="rId7"/>
    <p:sldLayoutId id="2147483675" r:id="rId8"/>
    <p:sldLayoutId id="2147483684" r:id="rId9"/>
  </p:sldLayoutIdLst>
  <p:hf hdr="0"/>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07/relationships/hdphoto" Target="../media/hdphoto2.wdp"/><Relationship Id="rId18" Type="http://schemas.openxmlformats.org/officeDocument/2006/relationships/image" Target="../media/image36.png"/><Relationship Id="rId3" Type="http://schemas.openxmlformats.org/officeDocument/2006/relationships/diagramData" Target="../diagrams/data1.xml"/><Relationship Id="rId21" Type="http://schemas.openxmlformats.org/officeDocument/2006/relationships/image" Target="../media/image39.jpeg"/><Relationship Id="rId7" Type="http://schemas.microsoft.com/office/2007/relationships/diagramDrawing" Target="../diagrams/drawing1.xml"/><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notesSlide" Target="../notesSlides/notesSlide5.xml"/><Relationship Id="rId16" Type="http://schemas.openxmlformats.org/officeDocument/2006/relationships/image" Target="../media/image34.png"/><Relationship Id="rId20" Type="http://schemas.openxmlformats.org/officeDocument/2006/relationships/image" Target="../media/image38.jpeg"/><Relationship Id="rId1" Type="http://schemas.openxmlformats.org/officeDocument/2006/relationships/slideLayout" Target="../slideLayouts/slideLayout8.xml"/><Relationship Id="rId6" Type="http://schemas.openxmlformats.org/officeDocument/2006/relationships/diagramColors" Target="../diagrams/colors1.xml"/><Relationship Id="rId11" Type="http://schemas.openxmlformats.org/officeDocument/2006/relationships/image" Target="../media/image30.png"/><Relationship Id="rId5" Type="http://schemas.openxmlformats.org/officeDocument/2006/relationships/diagramQuickStyle" Target="../diagrams/quickStyle1.xml"/><Relationship Id="rId15" Type="http://schemas.openxmlformats.org/officeDocument/2006/relationships/image" Target="../media/image33.jpeg"/><Relationship Id="rId10" Type="http://schemas.openxmlformats.org/officeDocument/2006/relationships/image" Target="../media/image29.png"/><Relationship Id="rId19" Type="http://schemas.openxmlformats.org/officeDocument/2006/relationships/image" Target="../media/image37.png"/><Relationship Id="rId4" Type="http://schemas.openxmlformats.org/officeDocument/2006/relationships/diagramLayout" Target="../diagrams/layout1.xml"/><Relationship Id="rId9" Type="http://schemas.openxmlformats.org/officeDocument/2006/relationships/image" Target="../media/image28.png"/><Relationship Id="rId1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jpe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3.jpe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69.png"/><Relationship Id="rId3" Type="http://schemas.microsoft.com/office/2007/relationships/hdphoto" Target="../media/hdphoto3.wdp"/><Relationship Id="rId7" Type="http://schemas.openxmlformats.org/officeDocument/2006/relationships/image" Target="../media/image68.jpe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jpeg"/><Relationship Id="rId4" Type="http://schemas.openxmlformats.org/officeDocument/2006/relationships/image" Target="../media/image65.png"/><Relationship Id="rId9"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3.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77.png"/><Relationship Id="rId11" Type="http://schemas.openxmlformats.org/officeDocument/2006/relationships/hyperlink" Target="https://appsource.microsoft.com/en-us/product/cortana-intelligence/latentview.latentview-maf" TargetMode="External"/><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89.png"/><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jpe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jpe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s>
</file>

<file path=ppt/slides/_rels/slide37.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868" y="887896"/>
            <a:ext cx="7771775" cy="1450333"/>
          </a:xfrm>
        </p:spPr>
        <p:txBody>
          <a:bodyPr/>
          <a:lstStyle/>
          <a:p>
            <a:r>
              <a:rPr lang="en-US" dirty="0"/>
              <a:t>LatentView Capabilities in Enabling </a:t>
            </a:r>
            <a:br>
              <a:rPr lang="en-US" dirty="0"/>
            </a:br>
            <a:r>
              <a:rPr lang="en-US" dirty="0"/>
              <a:t>Data Driven Ecosystem</a:t>
            </a:r>
          </a:p>
        </p:txBody>
      </p:sp>
      <p:sp>
        <p:nvSpPr>
          <p:cNvPr id="2" name="Content Placeholder 1"/>
          <p:cNvSpPr>
            <a:spLocks noGrp="1"/>
          </p:cNvSpPr>
          <p:nvPr>
            <p:ph sz="quarter" idx="13"/>
          </p:nvPr>
        </p:nvSpPr>
        <p:spPr/>
        <p:txBody>
          <a:bodyPr/>
          <a:lstStyle/>
          <a:p>
            <a:r>
              <a:rPr lang="en-US" dirty="0"/>
              <a:t>January, 2019</a:t>
            </a:r>
          </a:p>
        </p:txBody>
      </p:sp>
    </p:spTree>
    <p:extLst>
      <p:ext uri="{BB962C8B-B14F-4D97-AF65-F5344CB8AC3E}">
        <p14:creationId xmlns:p14="http://schemas.microsoft.com/office/powerpoint/2010/main" val="3515094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2AA008-D72B-48EF-AD1B-153AAA8C4410}"/>
              </a:ext>
            </a:extLst>
          </p:cNvPr>
          <p:cNvSpPr/>
          <p:nvPr/>
        </p:nvSpPr>
        <p:spPr>
          <a:xfrm>
            <a:off x="8375374" y="3470092"/>
            <a:ext cx="3669228" cy="33046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p:cNvSpPr>
            <a:spLocks noGrp="1"/>
          </p:cNvSpPr>
          <p:nvPr>
            <p:ph type="title"/>
          </p:nvPr>
        </p:nvSpPr>
        <p:spPr/>
        <p:txBody>
          <a:bodyPr>
            <a:noAutofit/>
          </a:bodyPr>
          <a:lstStyle/>
          <a:p>
            <a:r>
              <a:rPr lang="en-IN" dirty="0"/>
              <a:t>Cloud-based Data Lake to Enhance Analytics Operations</a:t>
            </a:r>
            <a:endParaRPr lang="en-US" dirty="0"/>
          </a:p>
        </p:txBody>
      </p:sp>
      <p:sp>
        <p:nvSpPr>
          <p:cNvPr id="10" name="Rectangle 9"/>
          <p:cNvSpPr/>
          <p:nvPr/>
        </p:nvSpPr>
        <p:spPr>
          <a:xfrm>
            <a:off x="241770" y="453212"/>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r>
              <a:rPr lang="en-US" sz="1400" b="1" kern="0" dirty="0">
                <a:solidFill>
                  <a:srgbClr val="44546A"/>
                </a:solidFill>
                <a:latin typeface="Arial" panose="020B0604020202020204" pitchFamily="34" charset="0"/>
                <a:cs typeface="Arial" panose="020B0604020202020204" pitchFamily="34" charset="0"/>
              </a:rPr>
              <a:t>Largest Food Distributor in the US</a:t>
            </a:r>
          </a:p>
        </p:txBody>
      </p:sp>
      <p:sp>
        <p:nvSpPr>
          <p:cNvPr id="11" name="Rectangle 10"/>
          <p:cNvSpPr/>
          <p:nvPr/>
        </p:nvSpPr>
        <p:spPr>
          <a:xfrm>
            <a:off x="1" y="1013096"/>
            <a:ext cx="12192003" cy="23812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cs typeface="Arial" panose="020B0604020202020204" pitchFamily="34" charset="0"/>
            </a:endParaRPr>
          </a:p>
        </p:txBody>
      </p:sp>
      <p:sp>
        <p:nvSpPr>
          <p:cNvPr id="13" name="Rectangle 12"/>
          <p:cNvSpPr/>
          <p:nvPr/>
        </p:nvSpPr>
        <p:spPr>
          <a:xfrm>
            <a:off x="245595" y="189137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4" name="Rectangle 13"/>
          <p:cNvSpPr/>
          <p:nvPr/>
        </p:nvSpPr>
        <p:spPr>
          <a:xfrm>
            <a:off x="245595" y="1663847"/>
            <a:ext cx="3588326" cy="1589591"/>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5" name="Rectangle 14"/>
          <p:cNvSpPr/>
          <p:nvPr/>
        </p:nvSpPr>
        <p:spPr>
          <a:xfrm>
            <a:off x="275631" y="1967081"/>
            <a:ext cx="3499537" cy="1102674"/>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Business users faced significant delays in accessing and analyzing data and had difficulty in handling large volumes of data for analytics</a:t>
            </a:r>
          </a:p>
        </p:txBody>
      </p:sp>
      <p:sp>
        <p:nvSpPr>
          <p:cNvPr id="17" name="Rectangle 16"/>
          <p:cNvSpPr/>
          <p:nvPr/>
        </p:nvSpPr>
        <p:spPr>
          <a:xfrm>
            <a:off x="241770" y="1733364"/>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“Before” State</a:t>
            </a:r>
          </a:p>
        </p:txBody>
      </p:sp>
      <p:sp>
        <p:nvSpPr>
          <p:cNvPr id="18" name="Rectangle 17"/>
          <p:cNvSpPr/>
          <p:nvPr/>
        </p:nvSpPr>
        <p:spPr>
          <a:xfrm>
            <a:off x="8286637" y="1687773"/>
            <a:ext cx="3592151" cy="1560646"/>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Rectangle 18"/>
          <p:cNvSpPr/>
          <p:nvPr/>
        </p:nvSpPr>
        <p:spPr>
          <a:xfrm>
            <a:off x="8282363" y="1935378"/>
            <a:ext cx="3651619" cy="844142"/>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Reduced cost of ownership and increased throughput of cloud hosted analytics solutions</a:t>
            </a:r>
          </a:p>
        </p:txBody>
      </p:sp>
      <p:sp>
        <p:nvSpPr>
          <p:cNvPr id="20" name="Rectangle 19"/>
          <p:cNvSpPr/>
          <p:nvPr/>
        </p:nvSpPr>
        <p:spPr>
          <a:xfrm>
            <a:off x="194021" y="1030650"/>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lvl="0">
              <a:lnSpc>
                <a:spcPct val="120000"/>
              </a:lnSpc>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Problem: </a:t>
            </a:r>
            <a:r>
              <a:rPr lang="en-US" sz="1400" kern="0" dirty="0">
                <a:solidFill>
                  <a:srgbClr val="44546A"/>
                </a:solidFill>
                <a:latin typeface="Arial" panose="020B0604020202020204" pitchFamily="34" charset="0"/>
                <a:cs typeface="Arial" panose="020B0604020202020204" pitchFamily="34" charset="0"/>
              </a:rPr>
              <a:t>Ageing legacy Business Analytics Infrastructure with high cost of ownership slowing down realizable analytics value</a:t>
            </a:r>
            <a:endParaRPr kumimoji="0" lang="en-US" sz="1400" b="0"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p:txBody>
      </p:sp>
      <p:sp>
        <p:nvSpPr>
          <p:cNvPr id="21" name="Rectangle 20"/>
          <p:cNvSpPr/>
          <p:nvPr/>
        </p:nvSpPr>
        <p:spPr>
          <a:xfrm>
            <a:off x="4240542" y="189137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2" name="Rectangle 21"/>
          <p:cNvSpPr/>
          <p:nvPr/>
        </p:nvSpPr>
        <p:spPr>
          <a:xfrm>
            <a:off x="4281335" y="1694925"/>
            <a:ext cx="3588326" cy="1553494"/>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3" name="Rectangle 22"/>
          <p:cNvSpPr/>
          <p:nvPr/>
        </p:nvSpPr>
        <p:spPr>
          <a:xfrm>
            <a:off x="4346926" y="1922499"/>
            <a:ext cx="3486708" cy="1384995"/>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Migrated 60TB of data from legacy systems into a cloud based data lake with extended periodic data refresh which supports reporting and advanced analytics solutions</a:t>
            </a:r>
          </a:p>
        </p:txBody>
      </p:sp>
      <p:sp>
        <p:nvSpPr>
          <p:cNvPr id="24" name="Rectangle 23"/>
          <p:cNvSpPr/>
          <p:nvPr/>
        </p:nvSpPr>
        <p:spPr>
          <a:xfrm>
            <a:off x="4343891" y="1667223"/>
            <a:ext cx="2131840"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LatentView Solution</a:t>
            </a:r>
          </a:p>
        </p:txBody>
      </p:sp>
      <p:sp>
        <p:nvSpPr>
          <p:cNvPr id="25" name="Rectangle 24"/>
          <p:cNvSpPr/>
          <p:nvPr/>
        </p:nvSpPr>
        <p:spPr>
          <a:xfrm>
            <a:off x="8282363" y="1694198"/>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“After” State</a:t>
            </a:r>
          </a:p>
        </p:txBody>
      </p:sp>
      <p:sp>
        <p:nvSpPr>
          <p:cNvPr id="63" name="Slide Number Placeholder 1">
            <a:extLst>
              <a:ext uri="{FF2B5EF4-FFF2-40B4-BE49-F238E27FC236}">
                <a16:creationId xmlns:a16="http://schemas.microsoft.com/office/drawing/2014/main" id="{E5F080E8-CAF9-4073-94DD-BEFFDE1CA43B}"/>
              </a:ext>
            </a:extLst>
          </p:cNvPr>
          <p:cNvSpPr txBox="1">
            <a:spLocks/>
          </p:cNvSpPr>
          <p:nvPr/>
        </p:nvSpPr>
        <p:spPr>
          <a:xfrm>
            <a:off x="9527745" y="6449836"/>
            <a:ext cx="2743200" cy="365125"/>
          </a:xfrm>
          <a:prstGeom prst="rect">
            <a:avLst/>
          </a:prstGeom>
          <a:noFill/>
        </p:spPr>
        <p:txBody>
          <a:bodyPr wrap="none" lIns="0" tIns="0" rIns="0" bIns="0" anchor="ctr" anchorCtr="0"/>
          <a:lstStyle>
            <a:defPPr>
              <a:defRPr lang="en-US"/>
            </a:defPPr>
            <a:lvl1pPr marL="0" algn="ctr" defTabSz="914400" rtl="0" eaLnBrk="1" latinLnBrk="0" hangingPunct="1">
              <a:defRPr sz="800" b="1"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C1D9D2-9780-41B5-B48D-9BB1413BC614}" type="slidenum">
              <a:rPr lang="en-US" smtClean="0">
                <a:solidFill>
                  <a:srgbClr val="000000">
                    <a:tint val="75000"/>
                  </a:srgbClr>
                </a:solidFill>
              </a:rPr>
              <a:pPr/>
              <a:t>10</a:t>
            </a:fld>
            <a:endParaRPr lang="en-US" dirty="0">
              <a:solidFill>
                <a:srgbClr val="000000">
                  <a:tint val="75000"/>
                </a:srgbClr>
              </a:solidFill>
            </a:endParaRPr>
          </a:p>
        </p:txBody>
      </p:sp>
      <p:pic>
        <p:nvPicPr>
          <p:cNvPr id="70" name="Picture 2" descr="https://lh6.googleusercontent.com/YXBNUTY2oO-3yU6sPIPCIkAkx7OzexZ4lVbkeWWJhHh4ph1uC6QTKH7IkQUk4p1FhhP8V_M9FOBTpgQYYXPoBLYhGQveZBTAjD59IqE1KZyQUEHRN6_YmTOBHnD8psAwFZaCf710">
            <a:extLst>
              <a:ext uri="{FF2B5EF4-FFF2-40B4-BE49-F238E27FC236}">
                <a16:creationId xmlns:a16="http://schemas.microsoft.com/office/drawing/2014/main" id="{B90C985A-843A-41EE-9C5D-548B7F12716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4021" y="3470092"/>
            <a:ext cx="7977079" cy="33580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 descr="https://d30y9cdsu7xlg0.cloudfront.net/png/7137-200.png">
            <a:extLst>
              <a:ext uri="{FF2B5EF4-FFF2-40B4-BE49-F238E27FC236}">
                <a16:creationId xmlns:a16="http://schemas.microsoft.com/office/drawing/2014/main" id="{EC199520-0709-4680-A7BE-7C2D1F58A082}"/>
              </a:ext>
            </a:extLst>
          </p:cNvPr>
          <p:cNvPicPr>
            <a:picLocks noChangeAspect="1" noChangeArrowheads="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39096" y="3369186"/>
            <a:ext cx="682254" cy="696344"/>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Connector 71">
            <a:extLst>
              <a:ext uri="{FF2B5EF4-FFF2-40B4-BE49-F238E27FC236}">
                <a16:creationId xmlns:a16="http://schemas.microsoft.com/office/drawing/2014/main" id="{49F75429-663C-4392-960A-0CD4072EFCED}"/>
              </a:ext>
            </a:extLst>
          </p:cNvPr>
          <p:cNvCxnSpPr>
            <a:cxnSpLocks/>
          </p:cNvCxnSpPr>
          <p:nvPr/>
        </p:nvCxnSpPr>
        <p:spPr>
          <a:xfrm flipH="1">
            <a:off x="8645429" y="3505103"/>
            <a:ext cx="4293" cy="3077247"/>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97FEF32-D022-4253-AE73-8EBD673662F8}"/>
              </a:ext>
            </a:extLst>
          </p:cNvPr>
          <p:cNvCxnSpPr>
            <a:cxnSpLocks/>
          </p:cNvCxnSpPr>
          <p:nvPr/>
        </p:nvCxnSpPr>
        <p:spPr>
          <a:xfrm>
            <a:off x="8649722" y="3502513"/>
            <a:ext cx="46586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BC74E6A-09CB-469C-853E-28B7772A4C0D}"/>
              </a:ext>
            </a:extLst>
          </p:cNvPr>
          <p:cNvCxnSpPr>
            <a:cxnSpLocks/>
          </p:cNvCxnSpPr>
          <p:nvPr/>
        </p:nvCxnSpPr>
        <p:spPr>
          <a:xfrm>
            <a:off x="8649722" y="4513227"/>
            <a:ext cx="46586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F9C6A6F-2ECA-4599-953B-1AE2E1DEE61A}"/>
              </a:ext>
            </a:extLst>
          </p:cNvPr>
          <p:cNvCxnSpPr>
            <a:cxnSpLocks/>
          </p:cNvCxnSpPr>
          <p:nvPr/>
        </p:nvCxnSpPr>
        <p:spPr>
          <a:xfrm>
            <a:off x="8649722" y="5550038"/>
            <a:ext cx="482032"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F85A532-5BB5-4267-8957-FA79F79CF7D5}"/>
              </a:ext>
            </a:extLst>
          </p:cNvPr>
          <p:cNvCxnSpPr>
            <a:cxnSpLocks/>
          </p:cNvCxnSpPr>
          <p:nvPr/>
        </p:nvCxnSpPr>
        <p:spPr>
          <a:xfrm>
            <a:off x="8657808" y="6530309"/>
            <a:ext cx="457774"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649B7624-699D-406B-AA5D-C2FF73A492D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30605" r="29948"/>
          <a:stretch/>
        </p:blipFill>
        <p:spPr>
          <a:xfrm>
            <a:off x="9322250" y="4302743"/>
            <a:ext cx="624270" cy="541290"/>
          </a:xfrm>
          <a:prstGeom prst="rect">
            <a:avLst/>
          </a:prstGeom>
        </p:spPr>
      </p:pic>
      <p:pic>
        <p:nvPicPr>
          <p:cNvPr id="78" name="Picture 77">
            <a:extLst>
              <a:ext uri="{FF2B5EF4-FFF2-40B4-BE49-F238E27FC236}">
                <a16:creationId xmlns:a16="http://schemas.microsoft.com/office/drawing/2014/main" id="{3B8070D8-A067-4A79-A4EF-083FC6DBBE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68625" y="6035304"/>
            <a:ext cx="731520" cy="651606"/>
          </a:xfrm>
          <a:prstGeom prst="rect">
            <a:avLst/>
          </a:prstGeom>
        </p:spPr>
      </p:pic>
      <p:pic>
        <p:nvPicPr>
          <p:cNvPr id="79" name="Picture 2" descr="Image result for substitute icon">
            <a:extLst>
              <a:ext uri="{FF2B5EF4-FFF2-40B4-BE49-F238E27FC236}">
                <a16:creationId xmlns:a16="http://schemas.microsoft.com/office/drawing/2014/main" id="{29CAA68D-4EAC-4F30-B141-3211544FB3A6}"/>
              </a:ext>
            </a:extLst>
          </p:cNvPr>
          <p:cNvPicPr>
            <a:picLocks noChangeAspect="1" noChangeArrowheads="1"/>
          </p:cNvPicPr>
          <p:nvPr/>
        </p:nvPicPr>
        <p:blipFill>
          <a:blip r:embed="rId6" cstate="screen">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03742" y="5188257"/>
            <a:ext cx="756135" cy="756135"/>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28FE7B43-678E-4F49-9C27-A74FBD8B0FB6}"/>
              </a:ext>
            </a:extLst>
          </p:cNvPr>
          <p:cNvSpPr/>
          <p:nvPr/>
        </p:nvSpPr>
        <p:spPr>
          <a:xfrm>
            <a:off x="10071586" y="3463612"/>
            <a:ext cx="1973017" cy="276999"/>
          </a:xfrm>
          <a:prstGeom prst="rect">
            <a:avLst/>
          </a:prstGeom>
        </p:spPr>
        <p:txBody>
          <a:bodyPr wrap="square">
            <a:spAutoFit/>
          </a:bodyPr>
          <a:lstStyle/>
          <a:p>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Recommendation Engine</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79E84A55-9974-490A-9E45-9595F267E77C}"/>
              </a:ext>
            </a:extLst>
          </p:cNvPr>
          <p:cNvSpPr/>
          <p:nvPr/>
        </p:nvSpPr>
        <p:spPr>
          <a:xfrm>
            <a:off x="10071586" y="4377377"/>
            <a:ext cx="1973017" cy="461665"/>
          </a:xfrm>
          <a:prstGeom prst="rect">
            <a:avLst/>
          </a:prstGeom>
        </p:spPr>
        <p:txBody>
          <a:bodyPr wrap="square">
            <a:spAutoFit/>
          </a:bodyPr>
          <a:lstStyle/>
          <a:p>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Order Anomaly Detection</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82" name="Rectangle 81">
            <a:extLst>
              <a:ext uri="{FF2B5EF4-FFF2-40B4-BE49-F238E27FC236}">
                <a16:creationId xmlns:a16="http://schemas.microsoft.com/office/drawing/2014/main" id="{FA6FB522-6A02-498E-9E55-ED0465912889}"/>
              </a:ext>
            </a:extLst>
          </p:cNvPr>
          <p:cNvSpPr/>
          <p:nvPr/>
        </p:nvSpPr>
        <p:spPr>
          <a:xfrm>
            <a:off x="10071586" y="5414188"/>
            <a:ext cx="1973017" cy="276999"/>
          </a:xfrm>
          <a:prstGeom prst="rect">
            <a:avLst/>
          </a:prstGeom>
        </p:spPr>
        <p:txBody>
          <a:bodyPr wrap="square">
            <a:spAutoFit/>
          </a:bodyPr>
          <a:lstStyle/>
          <a:p>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Product Substitution</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83" name="Rectangle 82">
            <a:extLst>
              <a:ext uri="{FF2B5EF4-FFF2-40B4-BE49-F238E27FC236}">
                <a16:creationId xmlns:a16="http://schemas.microsoft.com/office/drawing/2014/main" id="{AAE29AEA-1CDC-4336-BB24-958F33846A4D}"/>
              </a:ext>
            </a:extLst>
          </p:cNvPr>
          <p:cNvSpPr/>
          <p:nvPr/>
        </p:nvSpPr>
        <p:spPr>
          <a:xfrm>
            <a:off x="10071585" y="6092422"/>
            <a:ext cx="1973017" cy="461665"/>
          </a:xfrm>
          <a:prstGeom prst="rect">
            <a:avLst/>
          </a:prstGeom>
        </p:spPr>
        <p:txBody>
          <a:bodyPr wrap="square">
            <a:spAutoFit/>
          </a:bodyPr>
          <a:lstStyle/>
          <a:p>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Revenue Management Use Cases</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84" name="Connector: Elbow 83">
            <a:extLst>
              <a:ext uri="{FF2B5EF4-FFF2-40B4-BE49-F238E27FC236}">
                <a16:creationId xmlns:a16="http://schemas.microsoft.com/office/drawing/2014/main" id="{90EF8B61-3E56-4912-B447-8F3F540C7085}"/>
              </a:ext>
            </a:extLst>
          </p:cNvPr>
          <p:cNvCxnSpPr>
            <a:cxnSpLocks/>
          </p:cNvCxnSpPr>
          <p:nvPr/>
        </p:nvCxnSpPr>
        <p:spPr>
          <a:xfrm rot="5400000" flipH="1" flipV="1">
            <a:off x="7632395" y="5017977"/>
            <a:ext cx="1021440" cy="1013215"/>
          </a:xfrm>
          <a:prstGeom prst="bentConnector3">
            <a:avLst>
              <a:gd name="adj1" fmla="val 46859"/>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569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5773791-1EB9-448B-AABB-3BBE98B3FC3A}"/>
              </a:ext>
            </a:extLst>
          </p:cNvPr>
          <p:cNvSpPr/>
          <p:nvPr/>
        </p:nvSpPr>
        <p:spPr>
          <a:xfrm>
            <a:off x="4180918" y="3896140"/>
            <a:ext cx="7767811" cy="2769704"/>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Creating DataMart for All Analytics Use Cases</a:t>
            </a:r>
          </a:p>
        </p:txBody>
      </p:sp>
      <p:sp>
        <p:nvSpPr>
          <p:cNvPr id="3" name="Rectangle 2"/>
          <p:cNvSpPr/>
          <p:nvPr/>
        </p:nvSpPr>
        <p:spPr>
          <a:xfrm>
            <a:off x="1" y="1118296"/>
            <a:ext cx="12192003" cy="26510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4" name="Rectangle 3"/>
          <p:cNvSpPr/>
          <p:nvPr/>
        </p:nvSpPr>
        <p:spPr>
          <a:xfrm>
            <a:off x="260343"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138098"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6" name="Rectangle 5"/>
          <p:cNvSpPr/>
          <p:nvPr/>
        </p:nvSpPr>
        <p:spPr>
          <a:xfrm>
            <a:off x="138097" y="1322509"/>
            <a:ext cx="3840479" cy="2136803"/>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Business Objective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To build better customer relationships and acquire new customers by segmenting their customer base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To create a DataMart for Analytics use cases like developing a look-a-like model and understanding the changing customer base</a:t>
            </a:r>
          </a:p>
        </p:txBody>
      </p:sp>
      <p:sp>
        <p:nvSpPr>
          <p:cNvPr id="7" name="Rectangle 6"/>
          <p:cNvSpPr/>
          <p:nvPr/>
        </p:nvSpPr>
        <p:spPr>
          <a:xfrm>
            <a:off x="8189595"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400" dirty="0">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8189592" y="1322508"/>
            <a:ext cx="3840483" cy="1878271"/>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Benefits &amp; Output</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Adobe was able to develop a look alike model for the segments created</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Customer base was finally classified under segments based on demographics, characteristics, session level info, web analytics data and marketing response</a:t>
            </a:r>
          </a:p>
        </p:txBody>
      </p:sp>
      <p:sp>
        <p:nvSpPr>
          <p:cNvPr id="9" name="Rectangle 8"/>
          <p:cNvSpPr/>
          <p:nvPr/>
        </p:nvSpPr>
        <p:spPr>
          <a:xfrm>
            <a:off x="4255290"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10" name="Rectangle 9"/>
          <p:cNvSpPr/>
          <p:nvPr/>
        </p:nvSpPr>
        <p:spPr>
          <a:xfrm>
            <a:off x="4163846"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11" name="Rectangle 10"/>
          <p:cNvSpPr/>
          <p:nvPr/>
        </p:nvSpPr>
        <p:spPr>
          <a:xfrm>
            <a:off x="4163844" y="1322509"/>
            <a:ext cx="3840482" cy="2136803"/>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LatentView Solution</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Created a DataMart with internal variables of Adobe for 1.4M customers</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A single table was produced as final output with 6M records consisting of ~2K fields for all analytics use cases</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Production environment was materialized to run daily in Hive using Oozie</a:t>
            </a:r>
          </a:p>
        </p:txBody>
      </p:sp>
      <p:sp>
        <p:nvSpPr>
          <p:cNvPr id="12" name="Rectangle 11"/>
          <p:cNvSpPr/>
          <p:nvPr/>
        </p:nvSpPr>
        <p:spPr>
          <a:xfrm>
            <a:off x="203847" y="56951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44546A"/>
                </a:solidFill>
                <a:latin typeface="Arial" panose="020B0604020202020204" pitchFamily="34" charset="0"/>
                <a:cs typeface="Arial" panose="020B0604020202020204" pitchFamily="34" charset="0"/>
              </a:rPr>
              <a:t>Leading American multinational computer software company</a:t>
            </a:r>
          </a:p>
        </p:txBody>
      </p:sp>
      <p:sp>
        <p:nvSpPr>
          <p:cNvPr id="16" name="TextBox 15">
            <a:extLst>
              <a:ext uri="{FF2B5EF4-FFF2-40B4-BE49-F238E27FC236}">
                <a16:creationId xmlns:a16="http://schemas.microsoft.com/office/drawing/2014/main" id="{971FB4BF-7559-4E74-B39F-686FDE53235D}"/>
              </a:ext>
            </a:extLst>
          </p:cNvPr>
          <p:cNvSpPr txBox="1"/>
          <p:nvPr/>
        </p:nvSpPr>
        <p:spPr>
          <a:xfrm>
            <a:off x="6901357" y="4033203"/>
            <a:ext cx="214359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Mart</a:t>
            </a:r>
            <a:endPar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6475B8DF-B5A4-4290-8D42-639E3C563728}"/>
              </a:ext>
            </a:extLst>
          </p:cNvPr>
          <p:cNvSpPr/>
          <p:nvPr/>
        </p:nvSpPr>
        <p:spPr>
          <a:xfrm rot="5400000">
            <a:off x="8247266" y="5335653"/>
            <a:ext cx="878796" cy="171605"/>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TextBox 17">
            <a:extLst>
              <a:ext uri="{FF2B5EF4-FFF2-40B4-BE49-F238E27FC236}">
                <a16:creationId xmlns:a16="http://schemas.microsoft.com/office/drawing/2014/main" id="{6887D7AD-C8C0-4CAA-B610-FE13DF2EC16B}"/>
              </a:ext>
            </a:extLst>
          </p:cNvPr>
          <p:cNvSpPr txBox="1"/>
          <p:nvPr/>
        </p:nvSpPr>
        <p:spPr>
          <a:xfrm>
            <a:off x="9267433" y="4030541"/>
            <a:ext cx="214359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Final Segments</a:t>
            </a:r>
            <a:endPar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595B4952-9CA9-4A1B-BC2D-B9BAD5D7618D}"/>
              </a:ext>
            </a:extLst>
          </p:cNvPr>
          <p:cNvSpPr/>
          <p:nvPr/>
        </p:nvSpPr>
        <p:spPr>
          <a:xfrm>
            <a:off x="8911242" y="4521403"/>
            <a:ext cx="2855976" cy="2136803"/>
          </a:xfrm>
          <a:prstGeom prst="rect">
            <a:avLst/>
          </a:prstGeom>
          <a:solidFill>
            <a:schemeClr val="bg1"/>
          </a:solidFill>
        </p:spPr>
        <p:txBody>
          <a:bodyPr wrap="square">
            <a:spAutoFit/>
          </a:bodyPr>
          <a:lstStyle/>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Creative for pay + Creative Climbers</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Fame and Fortune</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Utilitarian</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Private Hobbyist</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Applause Seekers + Engaged Expressive</a:t>
            </a:r>
          </a:p>
          <a:p>
            <a:pPr lvl="0">
              <a:lnSpc>
                <a:spcPct val="120000"/>
              </a:lnSpc>
            </a:pPr>
            <a:endParaRPr lang="en-US" sz="1400" dirty="0">
              <a:solidFill>
                <a:srgbClr val="000000"/>
              </a:solidFill>
              <a:latin typeface="Arial" panose="020B0604020202020204" pitchFamily="34" charset="0"/>
              <a:ea typeface="Verdana" panose="020B060403050404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F79C28BB-DA23-42CB-8685-20992285AFCC}"/>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33977" y="4465116"/>
            <a:ext cx="2855976" cy="1903984"/>
          </a:xfrm>
          <a:prstGeom prst="rect">
            <a:avLst/>
          </a:prstGeom>
        </p:spPr>
      </p:pic>
      <p:sp>
        <p:nvSpPr>
          <p:cNvPr id="24" name="Rectangle 23">
            <a:extLst>
              <a:ext uri="{FF2B5EF4-FFF2-40B4-BE49-F238E27FC236}">
                <a16:creationId xmlns:a16="http://schemas.microsoft.com/office/drawing/2014/main" id="{B34E9DB4-FEBE-41B1-844A-5BFD3569B8A6}"/>
              </a:ext>
            </a:extLst>
          </p:cNvPr>
          <p:cNvSpPr/>
          <p:nvPr/>
        </p:nvSpPr>
        <p:spPr>
          <a:xfrm>
            <a:off x="4834254" y="4504387"/>
            <a:ext cx="1438648"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Acxiom Data</a:t>
            </a:r>
          </a:p>
        </p:txBody>
      </p:sp>
      <p:sp>
        <p:nvSpPr>
          <p:cNvPr id="25" name="Rectangle 24">
            <a:extLst>
              <a:ext uri="{FF2B5EF4-FFF2-40B4-BE49-F238E27FC236}">
                <a16:creationId xmlns:a16="http://schemas.microsoft.com/office/drawing/2014/main" id="{C5F2999D-06F9-4AA8-8DD5-37321C09774A}"/>
              </a:ext>
            </a:extLst>
          </p:cNvPr>
          <p:cNvSpPr/>
          <p:nvPr/>
        </p:nvSpPr>
        <p:spPr>
          <a:xfrm>
            <a:off x="4173052" y="4819959"/>
            <a:ext cx="2099850"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App Launch Details</a:t>
            </a:r>
          </a:p>
        </p:txBody>
      </p:sp>
      <p:sp>
        <p:nvSpPr>
          <p:cNvPr id="26" name="Rectangle 25">
            <a:extLst>
              <a:ext uri="{FF2B5EF4-FFF2-40B4-BE49-F238E27FC236}">
                <a16:creationId xmlns:a16="http://schemas.microsoft.com/office/drawing/2014/main" id="{FDD86C5D-CFCD-4394-B9E0-34E36B2E4339}"/>
              </a:ext>
            </a:extLst>
          </p:cNvPr>
          <p:cNvSpPr/>
          <p:nvPr/>
        </p:nvSpPr>
        <p:spPr>
          <a:xfrm>
            <a:off x="4173052" y="5158184"/>
            <a:ext cx="2099850"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Email Domain Details</a:t>
            </a:r>
          </a:p>
        </p:txBody>
      </p:sp>
      <p:sp>
        <p:nvSpPr>
          <p:cNvPr id="27" name="Rectangle 26">
            <a:extLst>
              <a:ext uri="{FF2B5EF4-FFF2-40B4-BE49-F238E27FC236}">
                <a16:creationId xmlns:a16="http://schemas.microsoft.com/office/drawing/2014/main" id="{0F7D5E8F-4EEF-4732-9F7E-331E7AA445F8}"/>
              </a:ext>
            </a:extLst>
          </p:cNvPr>
          <p:cNvSpPr/>
          <p:nvPr/>
        </p:nvSpPr>
        <p:spPr>
          <a:xfrm>
            <a:off x="4173052" y="5536925"/>
            <a:ext cx="2099850"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Feature Level Data</a:t>
            </a:r>
          </a:p>
        </p:txBody>
      </p:sp>
      <p:sp>
        <p:nvSpPr>
          <p:cNvPr id="28" name="Rectangle 27">
            <a:extLst>
              <a:ext uri="{FF2B5EF4-FFF2-40B4-BE49-F238E27FC236}">
                <a16:creationId xmlns:a16="http://schemas.microsoft.com/office/drawing/2014/main" id="{40E5D2A7-667E-4628-AA97-882781EFCDDC}"/>
              </a:ext>
            </a:extLst>
          </p:cNvPr>
          <p:cNvSpPr/>
          <p:nvPr/>
        </p:nvSpPr>
        <p:spPr>
          <a:xfrm>
            <a:off x="4173052" y="5895932"/>
            <a:ext cx="2099850"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Marketing Responses</a:t>
            </a:r>
          </a:p>
        </p:txBody>
      </p:sp>
      <p:sp>
        <p:nvSpPr>
          <p:cNvPr id="29" name="Rectangle 28">
            <a:extLst>
              <a:ext uri="{FF2B5EF4-FFF2-40B4-BE49-F238E27FC236}">
                <a16:creationId xmlns:a16="http://schemas.microsoft.com/office/drawing/2014/main" id="{52488922-D3D0-41D9-B2E6-399CE2B39B1A}"/>
              </a:ext>
            </a:extLst>
          </p:cNvPr>
          <p:cNvSpPr/>
          <p:nvPr/>
        </p:nvSpPr>
        <p:spPr>
          <a:xfrm>
            <a:off x="4535281" y="6222296"/>
            <a:ext cx="1737621"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Web Analytics Data</a:t>
            </a:r>
          </a:p>
        </p:txBody>
      </p:sp>
      <p:sp>
        <p:nvSpPr>
          <p:cNvPr id="31" name="TextBox 30">
            <a:extLst>
              <a:ext uri="{FF2B5EF4-FFF2-40B4-BE49-F238E27FC236}">
                <a16:creationId xmlns:a16="http://schemas.microsoft.com/office/drawing/2014/main" id="{FB5DD91C-17EC-455E-9A99-F62E38D34097}"/>
              </a:ext>
            </a:extLst>
          </p:cNvPr>
          <p:cNvSpPr txBox="1"/>
          <p:nvPr/>
        </p:nvSpPr>
        <p:spPr>
          <a:xfrm>
            <a:off x="4535281" y="4034348"/>
            <a:ext cx="214359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Sources</a:t>
            </a:r>
            <a:endPar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3A0E63FF-2D53-45C4-87CC-C99A69D0495C}"/>
              </a:ext>
            </a:extLst>
          </p:cNvPr>
          <p:cNvSpPr/>
          <p:nvPr/>
        </p:nvSpPr>
        <p:spPr>
          <a:xfrm>
            <a:off x="424781" y="3888502"/>
            <a:ext cx="3553795" cy="2769704"/>
          </a:xfrm>
          <a:prstGeom prst="rect">
            <a:avLst/>
          </a:prstGeom>
          <a:solidFill>
            <a:schemeClr val="bg1">
              <a:lumMod val="9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318FD25-3876-41F2-AC24-5EC50E363205}"/>
              </a:ext>
            </a:extLst>
          </p:cNvPr>
          <p:cNvSpPr txBox="1"/>
          <p:nvPr/>
        </p:nvSpPr>
        <p:spPr>
          <a:xfrm>
            <a:off x="325545" y="4157607"/>
            <a:ext cx="3533654" cy="224676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Challenges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prstClr val="black"/>
              </a:solidFill>
              <a:latin typeface="Arial" panose="020B0604020202020204" pitchFamily="34" charset="0"/>
              <a:cs typeface="Arial" panose="020B0604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latin typeface="Arial" panose="020B0604020202020204" pitchFamily="34" charset="0"/>
                <a:cs typeface="Arial" panose="020B0604020202020204" pitchFamily="34" charset="0"/>
              </a:rPr>
              <a:t>Customer ID’s had duplication issue across multiple countries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Not all ID’s were mapped with multiple data sources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latin typeface="Arial" panose="020B0604020202020204" pitchFamily="34" charset="0"/>
                <a:cs typeface="Arial" panose="020B0604020202020204" pitchFamily="34" charset="0"/>
              </a:rPr>
              <a:t>Metrics were repeated across tables for which the resource intensiveness and the coverage of the metric were considered to overcome the issue </a:t>
            </a:r>
            <a:endPar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320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Autofit/>
          </a:bodyPr>
          <a:lstStyle/>
          <a:p>
            <a:r>
              <a:rPr lang="en-IN" dirty="0"/>
              <a:t>Centralizing Media Data from Media Buying Platforms</a:t>
            </a:r>
            <a:endParaRPr lang="en-US" dirty="0"/>
          </a:p>
        </p:txBody>
      </p:sp>
      <p:sp>
        <p:nvSpPr>
          <p:cNvPr id="10" name="Rectangle 9"/>
          <p:cNvSpPr/>
          <p:nvPr/>
        </p:nvSpPr>
        <p:spPr>
          <a:xfrm>
            <a:off x="241770" y="453212"/>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r>
              <a:rPr lang="en-US" sz="1400" b="1" kern="0" dirty="0">
                <a:solidFill>
                  <a:srgbClr val="44546A"/>
                </a:solidFill>
                <a:latin typeface="Arial" panose="020B0604020202020204" pitchFamily="34" charset="0"/>
                <a:cs typeface="Arial" panose="020B0604020202020204" pitchFamily="34" charset="0"/>
              </a:rPr>
              <a:t>For a leading client in Advertising and Marketing industry</a:t>
            </a:r>
          </a:p>
        </p:txBody>
      </p:sp>
      <p:sp>
        <p:nvSpPr>
          <p:cNvPr id="11" name="Rectangle 10"/>
          <p:cNvSpPr/>
          <p:nvPr/>
        </p:nvSpPr>
        <p:spPr>
          <a:xfrm>
            <a:off x="1" y="1013096"/>
            <a:ext cx="12192003" cy="23812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cs typeface="Arial" panose="020B0604020202020204" pitchFamily="34" charset="0"/>
            </a:endParaRPr>
          </a:p>
        </p:txBody>
      </p:sp>
      <p:sp>
        <p:nvSpPr>
          <p:cNvPr id="13" name="Rectangle 12"/>
          <p:cNvSpPr/>
          <p:nvPr/>
        </p:nvSpPr>
        <p:spPr>
          <a:xfrm>
            <a:off x="91330" y="1850676"/>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4" name="Rectangle 13"/>
          <p:cNvSpPr/>
          <p:nvPr/>
        </p:nvSpPr>
        <p:spPr>
          <a:xfrm>
            <a:off x="91330" y="1623145"/>
            <a:ext cx="3901204" cy="1638875"/>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5" name="Rectangle 14"/>
          <p:cNvSpPr/>
          <p:nvPr/>
        </p:nvSpPr>
        <p:spPr>
          <a:xfrm>
            <a:off x="103896" y="1923491"/>
            <a:ext cx="3795080" cy="1102674"/>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Business users faced significant delays in on boarding and publishing reports. Ad-hoc analysis were not supported to a larger extent</a:t>
            </a:r>
          </a:p>
          <a:p>
            <a:pPr>
              <a:lnSpc>
                <a:spcPct val="120000"/>
              </a:lnSpc>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p:txBody>
      </p:sp>
      <p:sp>
        <p:nvSpPr>
          <p:cNvPr id="17" name="Rectangle 16"/>
          <p:cNvSpPr/>
          <p:nvPr/>
        </p:nvSpPr>
        <p:spPr>
          <a:xfrm>
            <a:off x="103896" y="1653495"/>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“Before” State</a:t>
            </a:r>
          </a:p>
        </p:txBody>
      </p:sp>
      <p:sp>
        <p:nvSpPr>
          <p:cNvPr id="18" name="Rectangle 17"/>
          <p:cNvSpPr/>
          <p:nvPr/>
        </p:nvSpPr>
        <p:spPr>
          <a:xfrm>
            <a:off x="8132372" y="1647070"/>
            <a:ext cx="3905363" cy="1609033"/>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Rectangle 18"/>
          <p:cNvSpPr/>
          <p:nvPr/>
        </p:nvSpPr>
        <p:spPr>
          <a:xfrm>
            <a:off x="8128098" y="1894676"/>
            <a:ext cx="3960006" cy="1361206"/>
          </a:xfrm>
          <a:prstGeom prst="rect">
            <a:avLst/>
          </a:prstGeom>
        </p:spPr>
        <p:txBody>
          <a:bodyPr wrap="square">
            <a:spAutoFit/>
          </a:bodyPr>
          <a:lstStyle/>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Dashboard timeliness reduced from 24 hours to less than 30 minutes reducing 50% cost of development</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Reduced 80% of manual work and dependence of analysts </a:t>
            </a:r>
          </a:p>
        </p:txBody>
      </p:sp>
      <p:sp>
        <p:nvSpPr>
          <p:cNvPr id="20" name="Rectangle 19"/>
          <p:cNvSpPr/>
          <p:nvPr/>
        </p:nvSpPr>
        <p:spPr>
          <a:xfrm>
            <a:off x="39756" y="989948"/>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lvl="0">
              <a:lnSpc>
                <a:spcPct val="120000"/>
              </a:lnSpc>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Problem: </a:t>
            </a:r>
            <a:r>
              <a:rPr lang="en-US" sz="1400" kern="0" dirty="0">
                <a:solidFill>
                  <a:srgbClr val="44546A"/>
                </a:solidFill>
                <a:latin typeface="Arial" panose="020B0604020202020204" pitchFamily="34" charset="0"/>
                <a:cs typeface="Arial" panose="020B0604020202020204" pitchFamily="34" charset="0"/>
              </a:rPr>
              <a:t>Lack of data quality, management and governance leading to heavy dependence on analysts’ manual efforts for weekly reporting</a:t>
            </a:r>
          </a:p>
        </p:txBody>
      </p:sp>
      <p:sp>
        <p:nvSpPr>
          <p:cNvPr id="21" name="Rectangle 20"/>
          <p:cNvSpPr/>
          <p:nvPr/>
        </p:nvSpPr>
        <p:spPr>
          <a:xfrm>
            <a:off x="4086277" y="1850676"/>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2" name="Rectangle 21"/>
          <p:cNvSpPr/>
          <p:nvPr/>
        </p:nvSpPr>
        <p:spPr>
          <a:xfrm>
            <a:off x="4127070" y="1654222"/>
            <a:ext cx="3901204" cy="1601659"/>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3" name="Rectangle 22"/>
          <p:cNvSpPr/>
          <p:nvPr/>
        </p:nvSpPr>
        <p:spPr>
          <a:xfrm>
            <a:off x="4192661" y="1894676"/>
            <a:ext cx="3781168" cy="1361206"/>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Centralized, Cloud based and Scalable approach was introduced and implemented. </a:t>
            </a:r>
            <a:r>
              <a:rPr lang="it-IT" sz="1400" dirty="0">
                <a:solidFill>
                  <a:prstClr val="black"/>
                </a:solidFill>
                <a:latin typeface="Arial" panose="020B0604020202020204" pitchFamily="34" charset="0"/>
                <a:ea typeface="Verdana" panose="020B0604030504040204" pitchFamily="34" charset="0"/>
                <a:cs typeface="Arial" panose="020B0604020202020204" pitchFamily="34" charset="0"/>
              </a:rPr>
              <a:t>Normalized Database design – Dimension Data Model</a:t>
            </a:r>
          </a:p>
          <a:p>
            <a:pPr>
              <a:lnSpc>
                <a:spcPct val="120000"/>
              </a:lnSpc>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p:txBody>
      </p:sp>
      <p:sp>
        <p:nvSpPr>
          <p:cNvPr id="24" name="Rectangle 23"/>
          <p:cNvSpPr/>
          <p:nvPr/>
        </p:nvSpPr>
        <p:spPr>
          <a:xfrm>
            <a:off x="4182560" y="1667660"/>
            <a:ext cx="2131840"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LatentView Solution</a:t>
            </a:r>
          </a:p>
        </p:txBody>
      </p:sp>
      <p:sp>
        <p:nvSpPr>
          <p:cNvPr id="25" name="Rectangle 24"/>
          <p:cNvSpPr/>
          <p:nvPr/>
        </p:nvSpPr>
        <p:spPr>
          <a:xfrm>
            <a:off x="8128098" y="1653496"/>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“After” State</a:t>
            </a:r>
          </a:p>
        </p:txBody>
      </p:sp>
      <p:sp>
        <p:nvSpPr>
          <p:cNvPr id="34" name="TextBox 33">
            <a:extLst>
              <a:ext uri="{FF2B5EF4-FFF2-40B4-BE49-F238E27FC236}">
                <a16:creationId xmlns:a16="http://schemas.microsoft.com/office/drawing/2014/main" id="{B3169E9D-CB4C-4313-93E3-A119561300B7}"/>
              </a:ext>
            </a:extLst>
          </p:cNvPr>
          <p:cNvSpPr txBox="1"/>
          <p:nvPr/>
        </p:nvSpPr>
        <p:spPr>
          <a:xfrm>
            <a:off x="8130234" y="3777370"/>
            <a:ext cx="3909637" cy="2893100"/>
          </a:xfrm>
          <a:prstGeom prst="rect">
            <a:avLst/>
          </a:prstGeom>
          <a:solidFill>
            <a:schemeClr val="bg1">
              <a:lumMod val="95000"/>
            </a:scheme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Business Benefits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Collect and store any type of data, at any scale, and at low cost.</a:t>
            </a: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Secure the data and prevent unauthorized access</a:t>
            </a: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Catalog, search, and find the relevant data in the central repository</a:t>
            </a: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Quickly and easily perform new types of data analysis, predictive analytics, artificial intelligence (AI), and machine learning</a:t>
            </a:r>
          </a:p>
          <a:p>
            <a:pPr marL="285750" lvl="0" indent="-285750">
              <a:buFont typeface="Arial" panose="020B0604020202020204" pitchFamily="34" charset="0"/>
              <a:buChar char="•"/>
              <a:defRPr/>
            </a:pPr>
            <a:endParaRPr lang="en-US" sz="1400" kern="0" dirty="0">
              <a:solidFill>
                <a:prstClr val="black"/>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59C0D20-7F4D-4E27-9A42-B8A370EDCC0D}"/>
              </a:ext>
            </a:extLst>
          </p:cNvPr>
          <p:cNvPicPr>
            <a:picLocks noChangeAspect="1"/>
          </p:cNvPicPr>
          <p:nvPr/>
        </p:nvPicPr>
        <p:blipFill>
          <a:blip r:embed="rId3"/>
          <a:stretch>
            <a:fillRect/>
          </a:stretch>
        </p:blipFill>
        <p:spPr>
          <a:xfrm>
            <a:off x="573770" y="3476240"/>
            <a:ext cx="6930948" cy="3194230"/>
          </a:xfrm>
          <a:prstGeom prst="rect">
            <a:avLst/>
          </a:prstGeom>
        </p:spPr>
      </p:pic>
    </p:spTree>
    <p:extLst>
      <p:ext uri="{BB962C8B-B14F-4D97-AF65-F5344CB8AC3E}">
        <p14:creationId xmlns:p14="http://schemas.microsoft.com/office/powerpoint/2010/main" val="1185289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B804A8-F082-4719-8638-2BF0BD639001}"/>
              </a:ext>
            </a:extLst>
          </p:cNvPr>
          <p:cNvSpPr>
            <a:spLocks noGrp="1"/>
          </p:cNvSpPr>
          <p:nvPr>
            <p:ph sz="quarter" idx="10"/>
          </p:nvPr>
        </p:nvSpPr>
        <p:spPr/>
        <p:txBody>
          <a:bodyPr/>
          <a:lstStyle/>
          <a:p>
            <a:r>
              <a:rPr lang="en-US" dirty="0"/>
              <a:t>Analytics Layer &amp; Case Studies</a:t>
            </a:r>
          </a:p>
        </p:txBody>
      </p:sp>
    </p:spTree>
    <p:extLst>
      <p:ext uri="{BB962C8B-B14F-4D97-AF65-F5344CB8AC3E}">
        <p14:creationId xmlns:p14="http://schemas.microsoft.com/office/powerpoint/2010/main" val="4015768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13" name="Trapezoid 12">
            <a:extLst>
              <a:ext uri="{FF2B5EF4-FFF2-40B4-BE49-F238E27FC236}">
                <a16:creationId xmlns:a16="http://schemas.microsoft.com/office/drawing/2014/main" id="{48E6D7DB-F9A6-474A-991B-0E5C8F29DB4C}"/>
              </a:ext>
            </a:extLst>
          </p:cNvPr>
          <p:cNvSpPr/>
          <p:nvPr/>
        </p:nvSpPr>
        <p:spPr>
          <a:xfrm>
            <a:off x="569037" y="701743"/>
            <a:ext cx="11172945" cy="4542433"/>
          </a:xfrm>
          <a:prstGeom prst="trapezoid">
            <a:avLst>
              <a:gd name="adj" fmla="val 29367"/>
            </a:avLst>
          </a:prstGeom>
          <a:solidFill>
            <a:schemeClr val="bg1"/>
          </a:solidFill>
          <a:ln>
            <a:solidFill>
              <a:schemeClr val="tx2"/>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r>
              <a:rPr lang="en-US" dirty="0"/>
              <a:t>Making Sense of the Data</a:t>
            </a:r>
          </a:p>
        </p:txBody>
      </p:sp>
      <p:pic>
        <p:nvPicPr>
          <p:cNvPr id="4" name="Picture 3">
            <a:extLst>
              <a:ext uri="{FF2B5EF4-FFF2-40B4-BE49-F238E27FC236}">
                <a16:creationId xmlns:a16="http://schemas.microsoft.com/office/drawing/2014/main" id="{1FF7A2CD-060C-4AB3-8F31-0F426BB548B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85733" y="871692"/>
            <a:ext cx="1195494" cy="1108269"/>
          </a:xfrm>
          <a:prstGeom prst="rect">
            <a:avLst/>
          </a:prstGeom>
        </p:spPr>
      </p:pic>
      <p:sp>
        <p:nvSpPr>
          <p:cNvPr id="5" name="Rectangle 4">
            <a:extLst>
              <a:ext uri="{FF2B5EF4-FFF2-40B4-BE49-F238E27FC236}">
                <a16:creationId xmlns:a16="http://schemas.microsoft.com/office/drawing/2014/main" id="{32408120-987C-4755-97B0-0339690F4548}"/>
              </a:ext>
            </a:extLst>
          </p:cNvPr>
          <p:cNvSpPr/>
          <p:nvPr/>
        </p:nvSpPr>
        <p:spPr>
          <a:xfrm>
            <a:off x="2177971" y="1981730"/>
            <a:ext cx="2409197" cy="738664"/>
          </a:xfrm>
          <a:prstGeom prst="rect">
            <a:avLst/>
          </a:prstGeom>
        </p:spPr>
        <p:txBody>
          <a:bodyPr wrap="square">
            <a:spAutoFit/>
          </a:bodyPr>
          <a:lstStyle/>
          <a:p>
            <a:pPr algn="ctr"/>
            <a:r>
              <a:rPr lang="en-US" sz="1400" b="1" dirty="0"/>
              <a:t>Reporting &amp; Visualization </a:t>
            </a:r>
          </a:p>
          <a:p>
            <a:pPr algn="ctr"/>
            <a:r>
              <a:rPr lang="en-US" sz="1400" i="1" dirty="0"/>
              <a:t>Performance Management, KPI Measurements</a:t>
            </a:r>
          </a:p>
        </p:txBody>
      </p:sp>
      <p:pic>
        <p:nvPicPr>
          <p:cNvPr id="5124" name="Picture 4" descr="Image result for segmentation icon">
            <a:extLst>
              <a:ext uri="{FF2B5EF4-FFF2-40B4-BE49-F238E27FC236}">
                <a16:creationId xmlns:a16="http://schemas.microsoft.com/office/drawing/2014/main" id="{08E2BA3A-EA3B-4D40-BE14-65A4C550C57A}"/>
              </a:ext>
            </a:extLst>
          </p:cNvPr>
          <p:cNvPicPr>
            <a:picLocks noChangeAspect="1" noChangeArrowheads="1"/>
          </p:cNvPicPr>
          <p:nvPr/>
        </p:nvPicPr>
        <p:blipFill>
          <a:blip r:embed="rId4" cstate="email">
            <a:clrChange>
              <a:clrFrom>
                <a:srgbClr val="040404">
                  <a:alpha val="5490"/>
                </a:srgbClr>
              </a:clrFrom>
              <a:clrTo>
                <a:srgbClr val="040404">
                  <a:alpha val="0"/>
                </a:srgbClr>
              </a:clrTo>
            </a:clrChange>
            <a:extLst>
              <a:ext uri="{28A0092B-C50C-407E-A947-70E740481C1C}">
                <a14:useLocalDpi xmlns:a14="http://schemas.microsoft.com/office/drawing/2010/main"/>
              </a:ext>
            </a:extLst>
          </a:blip>
          <a:srcRect/>
          <a:stretch>
            <a:fillRect/>
          </a:stretch>
        </p:blipFill>
        <p:spPr bwMode="auto">
          <a:xfrm>
            <a:off x="1717061" y="3115337"/>
            <a:ext cx="921819" cy="9218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E33993C-B937-48F0-B5B2-4BB955F6BEA8}"/>
              </a:ext>
            </a:extLst>
          </p:cNvPr>
          <p:cNvSpPr/>
          <p:nvPr/>
        </p:nvSpPr>
        <p:spPr>
          <a:xfrm>
            <a:off x="885301" y="4119597"/>
            <a:ext cx="2409197" cy="738664"/>
          </a:xfrm>
          <a:prstGeom prst="rect">
            <a:avLst/>
          </a:prstGeom>
        </p:spPr>
        <p:txBody>
          <a:bodyPr wrap="square">
            <a:spAutoFit/>
          </a:bodyPr>
          <a:lstStyle/>
          <a:p>
            <a:pPr algn="ctr"/>
            <a:r>
              <a:rPr lang="en-US" sz="1400" b="1" dirty="0"/>
              <a:t>Segmentation &amp; Clustering</a:t>
            </a:r>
          </a:p>
          <a:p>
            <a:pPr algn="ctr"/>
            <a:r>
              <a:rPr lang="en-US" sz="1400" dirty="0"/>
              <a:t>Personalization, Appropriateness etc.</a:t>
            </a:r>
            <a:endParaRPr lang="en-US" dirty="0"/>
          </a:p>
        </p:txBody>
      </p:sp>
      <p:sp>
        <p:nvSpPr>
          <p:cNvPr id="7" name="Rectangle 6">
            <a:extLst>
              <a:ext uri="{FF2B5EF4-FFF2-40B4-BE49-F238E27FC236}">
                <a16:creationId xmlns:a16="http://schemas.microsoft.com/office/drawing/2014/main" id="{9648B793-0665-4A2A-848B-91F1F543E5F2}"/>
              </a:ext>
            </a:extLst>
          </p:cNvPr>
          <p:cNvSpPr/>
          <p:nvPr/>
        </p:nvSpPr>
        <p:spPr>
          <a:xfrm>
            <a:off x="3601519" y="4166574"/>
            <a:ext cx="2247795" cy="954107"/>
          </a:xfrm>
          <a:prstGeom prst="rect">
            <a:avLst/>
          </a:prstGeom>
        </p:spPr>
        <p:txBody>
          <a:bodyPr wrap="none">
            <a:spAutoFit/>
          </a:bodyPr>
          <a:lstStyle/>
          <a:p>
            <a:pPr algn="ctr"/>
            <a:r>
              <a:rPr lang="en-US" sz="1400" b="1" dirty="0"/>
              <a:t>Relationship &amp; Causalities</a:t>
            </a:r>
          </a:p>
          <a:p>
            <a:pPr algn="ctr"/>
            <a:r>
              <a:rPr lang="en-US" sz="1400" dirty="0"/>
              <a:t>Implementation, Strategy &amp; </a:t>
            </a:r>
          </a:p>
          <a:p>
            <a:pPr algn="ctr"/>
            <a:r>
              <a:rPr lang="en-US" sz="1400" dirty="0"/>
              <a:t>Prioritization</a:t>
            </a:r>
          </a:p>
          <a:p>
            <a:endParaRPr lang="en-US" sz="1400" b="1" dirty="0"/>
          </a:p>
        </p:txBody>
      </p:sp>
      <p:pic>
        <p:nvPicPr>
          <p:cNvPr id="9" name="Picture 8">
            <a:extLst>
              <a:ext uri="{FF2B5EF4-FFF2-40B4-BE49-F238E27FC236}">
                <a16:creationId xmlns:a16="http://schemas.microsoft.com/office/drawing/2014/main" id="{3B9C45DE-4296-4AEC-99DC-F833559008BF}"/>
              </a:ext>
            </a:extLst>
          </p:cNvPr>
          <p:cNvPicPr>
            <a:picLocks noChangeAspect="1"/>
          </p:cNvPicPr>
          <p:nvPr/>
        </p:nvPicPr>
        <p:blipFill>
          <a:blip r:embed="rId5" cstate="email">
            <a:clrChange>
              <a:clrFrom>
                <a:srgbClr val="F5F5F5"/>
              </a:clrFrom>
              <a:clrTo>
                <a:srgbClr val="F5F5F5">
                  <a:alpha val="0"/>
                </a:srgbClr>
              </a:clrTo>
            </a:clrChange>
            <a:extLst>
              <a:ext uri="{28A0092B-C50C-407E-A947-70E740481C1C}">
                <a14:useLocalDpi xmlns:a14="http://schemas.microsoft.com/office/drawing/2010/main"/>
              </a:ext>
            </a:extLst>
          </a:blip>
          <a:stretch>
            <a:fillRect/>
          </a:stretch>
        </p:blipFill>
        <p:spPr>
          <a:xfrm>
            <a:off x="4104167" y="3097823"/>
            <a:ext cx="1136098" cy="1136098"/>
          </a:xfrm>
          <a:prstGeom prst="rect">
            <a:avLst/>
          </a:prstGeom>
        </p:spPr>
      </p:pic>
      <p:pic>
        <p:nvPicPr>
          <p:cNvPr id="5128" name="Picture 8" descr="Image result for Real Time icon">
            <a:extLst>
              <a:ext uri="{FF2B5EF4-FFF2-40B4-BE49-F238E27FC236}">
                <a16:creationId xmlns:a16="http://schemas.microsoft.com/office/drawing/2014/main" id="{BB638942-9C6B-40FD-893B-BAEB1578609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812481" y="958131"/>
            <a:ext cx="880892" cy="880892"/>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3669970D-2B8F-497A-B107-2F0B1569F26C}"/>
              </a:ext>
            </a:extLst>
          </p:cNvPr>
          <p:cNvSpPr/>
          <p:nvPr/>
        </p:nvSpPr>
        <p:spPr>
          <a:xfrm>
            <a:off x="5048329" y="1981730"/>
            <a:ext cx="2409197" cy="738664"/>
          </a:xfrm>
          <a:prstGeom prst="rect">
            <a:avLst/>
          </a:prstGeom>
        </p:spPr>
        <p:txBody>
          <a:bodyPr wrap="square">
            <a:spAutoFit/>
          </a:bodyPr>
          <a:lstStyle/>
          <a:p>
            <a:pPr algn="ctr"/>
            <a:r>
              <a:rPr lang="en-US" sz="1400" b="1" dirty="0"/>
              <a:t>Monitoring &amp; Control</a:t>
            </a:r>
          </a:p>
          <a:p>
            <a:pPr algn="ctr"/>
            <a:r>
              <a:rPr lang="en-US" sz="1400" i="1" dirty="0"/>
              <a:t>Real Time Assurance, Audit &amp; Compliance</a:t>
            </a:r>
          </a:p>
        </p:txBody>
      </p:sp>
      <p:pic>
        <p:nvPicPr>
          <p:cNvPr id="5130" name="Picture 10" descr="Image result for customer journey icon">
            <a:extLst>
              <a:ext uri="{FF2B5EF4-FFF2-40B4-BE49-F238E27FC236}">
                <a16:creationId xmlns:a16="http://schemas.microsoft.com/office/drawing/2014/main" id="{523B5EC3-D3EF-4CE0-83D1-581CA408D1A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933587" y="3220061"/>
            <a:ext cx="1397925" cy="9218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323CD271-DC1E-4EF0-94BC-C2B8470941EC}"/>
              </a:ext>
            </a:extLst>
          </p:cNvPr>
          <p:cNvSpPr/>
          <p:nvPr/>
        </p:nvSpPr>
        <p:spPr>
          <a:xfrm>
            <a:off x="6406857" y="4179467"/>
            <a:ext cx="2409197" cy="738664"/>
          </a:xfrm>
          <a:prstGeom prst="rect">
            <a:avLst/>
          </a:prstGeom>
        </p:spPr>
        <p:txBody>
          <a:bodyPr wrap="square">
            <a:spAutoFit/>
          </a:bodyPr>
          <a:lstStyle/>
          <a:p>
            <a:pPr algn="ctr"/>
            <a:r>
              <a:rPr lang="en-US" sz="1400" b="1" dirty="0"/>
              <a:t>Digital Analytics</a:t>
            </a:r>
          </a:p>
          <a:p>
            <a:pPr algn="ctr"/>
            <a:r>
              <a:rPr lang="en-US" sz="1400" i="1" dirty="0"/>
              <a:t>Consumer Journeys, Marketing Effectiveness</a:t>
            </a:r>
          </a:p>
        </p:txBody>
      </p:sp>
      <p:pic>
        <p:nvPicPr>
          <p:cNvPr id="11" name="Picture 10">
            <a:extLst>
              <a:ext uri="{FF2B5EF4-FFF2-40B4-BE49-F238E27FC236}">
                <a16:creationId xmlns:a16="http://schemas.microsoft.com/office/drawing/2014/main" id="{4C986BB8-5BC1-43A0-931E-E6DBEE5AD6C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671457" y="3102141"/>
            <a:ext cx="886604" cy="886604"/>
          </a:xfrm>
          <a:prstGeom prst="rect">
            <a:avLst/>
          </a:prstGeom>
        </p:spPr>
      </p:pic>
      <p:sp>
        <p:nvSpPr>
          <p:cNvPr id="82" name="Rectangle 81">
            <a:extLst>
              <a:ext uri="{FF2B5EF4-FFF2-40B4-BE49-F238E27FC236}">
                <a16:creationId xmlns:a16="http://schemas.microsoft.com/office/drawing/2014/main" id="{09567795-3A17-4319-9793-70DAB804D329}"/>
              </a:ext>
            </a:extLst>
          </p:cNvPr>
          <p:cNvSpPr/>
          <p:nvPr/>
        </p:nvSpPr>
        <p:spPr>
          <a:xfrm>
            <a:off x="9085400" y="4166574"/>
            <a:ext cx="2178050" cy="738664"/>
          </a:xfrm>
          <a:prstGeom prst="rect">
            <a:avLst/>
          </a:prstGeom>
        </p:spPr>
        <p:txBody>
          <a:bodyPr wrap="square">
            <a:spAutoFit/>
          </a:bodyPr>
          <a:lstStyle/>
          <a:p>
            <a:pPr algn="ctr"/>
            <a:r>
              <a:rPr lang="en-US" sz="1400" b="1" dirty="0"/>
              <a:t>Experimentation</a:t>
            </a:r>
          </a:p>
          <a:p>
            <a:pPr algn="ctr"/>
            <a:r>
              <a:rPr lang="en-US" sz="1400" i="1" dirty="0"/>
              <a:t>Experimentation at scale, A/B testing etc.</a:t>
            </a:r>
          </a:p>
        </p:txBody>
      </p:sp>
      <p:pic>
        <p:nvPicPr>
          <p:cNvPr id="5134" name="Picture 14" descr="Image result for voice of customer icon">
            <a:extLst>
              <a:ext uri="{FF2B5EF4-FFF2-40B4-BE49-F238E27FC236}">
                <a16:creationId xmlns:a16="http://schemas.microsoft.com/office/drawing/2014/main" id="{AAE6032C-9223-4939-92AA-E665D0F2A9F8}"/>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343964" y="999133"/>
            <a:ext cx="994370" cy="921819"/>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EE1CABFF-3331-4D35-8F2D-A6AE7915855F}"/>
              </a:ext>
            </a:extLst>
          </p:cNvPr>
          <p:cNvSpPr/>
          <p:nvPr/>
        </p:nvSpPr>
        <p:spPr>
          <a:xfrm>
            <a:off x="7685521" y="1981730"/>
            <a:ext cx="2409197" cy="738664"/>
          </a:xfrm>
          <a:prstGeom prst="rect">
            <a:avLst/>
          </a:prstGeom>
        </p:spPr>
        <p:txBody>
          <a:bodyPr wrap="square">
            <a:spAutoFit/>
          </a:bodyPr>
          <a:lstStyle/>
          <a:p>
            <a:pPr algn="ctr"/>
            <a:r>
              <a:rPr lang="en-US" sz="1400" b="1" dirty="0"/>
              <a:t>Voice of Customer</a:t>
            </a:r>
          </a:p>
          <a:p>
            <a:pPr algn="ctr"/>
            <a:r>
              <a:rPr lang="en-US" sz="1400" i="1" dirty="0"/>
              <a:t>Criticalities, Competitive Intelligence</a:t>
            </a:r>
          </a:p>
        </p:txBody>
      </p:sp>
      <p:sp>
        <p:nvSpPr>
          <p:cNvPr id="12" name="Rectangle 11">
            <a:extLst>
              <a:ext uri="{FF2B5EF4-FFF2-40B4-BE49-F238E27FC236}">
                <a16:creationId xmlns:a16="http://schemas.microsoft.com/office/drawing/2014/main" id="{8E5BE122-2C76-4E5E-947B-C94C57A5B9CB}"/>
              </a:ext>
            </a:extLst>
          </p:cNvPr>
          <p:cNvSpPr/>
          <p:nvPr/>
        </p:nvSpPr>
        <p:spPr>
          <a:xfrm>
            <a:off x="2542693" y="5396501"/>
            <a:ext cx="7502965" cy="117568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r>
              <a:rPr lang="en-US" sz="2400" dirty="0"/>
              <a:t>                      Integrated &amp; Disparate sources in Data Lake</a:t>
            </a:r>
          </a:p>
          <a:p>
            <a:pPr algn="ctr"/>
            <a:r>
              <a:rPr lang="en-US" sz="2400" dirty="0"/>
              <a:t> </a:t>
            </a:r>
            <a:endParaRPr lang="en-US" dirty="0"/>
          </a:p>
        </p:txBody>
      </p:sp>
      <p:pic>
        <p:nvPicPr>
          <p:cNvPr id="15" name="Picture 14">
            <a:extLst>
              <a:ext uri="{FF2B5EF4-FFF2-40B4-BE49-F238E27FC236}">
                <a16:creationId xmlns:a16="http://schemas.microsoft.com/office/drawing/2014/main" id="{93C6CA30-20C8-4CB9-8BF2-8A95B6B81753}"/>
              </a:ext>
            </a:extLst>
          </p:cNvPr>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01463" y="5530357"/>
            <a:ext cx="1364445" cy="907976"/>
          </a:xfrm>
          <a:prstGeom prst="rect">
            <a:avLst/>
          </a:prstGeom>
        </p:spPr>
      </p:pic>
    </p:spTree>
    <p:extLst>
      <p:ext uri="{BB962C8B-B14F-4D97-AF65-F5344CB8AC3E}">
        <p14:creationId xmlns:p14="http://schemas.microsoft.com/office/powerpoint/2010/main" val="1383359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t>Drivers for Data Visualization</a:t>
            </a:r>
          </a:p>
        </p:txBody>
      </p:sp>
      <p:sp>
        <p:nvSpPr>
          <p:cNvPr id="45" name="Oval 44">
            <a:extLst>
              <a:ext uri="{FF2B5EF4-FFF2-40B4-BE49-F238E27FC236}">
                <a16:creationId xmlns:a16="http://schemas.microsoft.com/office/drawing/2014/main" id="{B5935623-BA38-40F2-AE0D-A5A47DA4809A}"/>
              </a:ext>
            </a:extLst>
          </p:cNvPr>
          <p:cNvSpPr/>
          <p:nvPr/>
        </p:nvSpPr>
        <p:spPr>
          <a:xfrm>
            <a:off x="745210" y="1024763"/>
            <a:ext cx="1949142" cy="1931840"/>
          </a:xfrm>
          <a:prstGeom prst="ellipse">
            <a:avLst/>
          </a:prstGeom>
          <a:solidFill>
            <a:schemeClr val="accent1"/>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46" name="Round Same Side Corner Rectangle 8">
            <a:extLst>
              <a:ext uri="{FF2B5EF4-FFF2-40B4-BE49-F238E27FC236}">
                <a16:creationId xmlns:a16="http://schemas.microsoft.com/office/drawing/2014/main" id="{8A72D376-9E9B-4DD7-B3AA-B40A2629A102}"/>
              </a:ext>
            </a:extLst>
          </p:cNvPr>
          <p:cNvSpPr/>
          <p:nvPr/>
        </p:nvSpPr>
        <p:spPr>
          <a:xfrm>
            <a:off x="543993" y="3146616"/>
            <a:ext cx="2418821"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rgbClr val="2F3542"/>
                </a:solidFill>
                <a:latin typeface="Arial" panose="020B0604020202020204" pitchFamily="34" charset="0"/>
                <a:cs typeface="Arial" panose="020B0604020202020204" pitchFamily="34" charset="0"/>
              </a:rPr>
              <a:t>Who is my audience </a:t>
            </a:r>
          </a:p>
        </p:txBody>
      </p:sp>
      <p:sp>
        <p:nvSpPr>
          <p:cNvPr id="47" name="Round Same Side Corner Rectangle 12">
            <a:extLst>
              <a:ext uri="{FF2B5EF4-FFF2-40B4-BE49-F238E27FC236}">
                <a16:creationId xmlns:a16="http://schemas.microsoft.com/office/drawing/2014/main" id="{B3552840-7225-40C0-BED4-844A430F4EAA}"/>
              </a:ext>
            </a:extLst>
          </p:cNvPr>
          <p:cNvSpPr/>
          <p:nvPr/>
        </p:nvSpPr>
        <p:spPr>
          <a:xfrm>
            <a:off x="3592138" y="3171467"/>
            <a:ext cx="2019873"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rgbClr val="2F3542"/>
                </a:solidFill>
                <a:latin typeface="Arial" panose="020B0604020202020204" pitchFamily="34" charset="0"/>
                <a:cs typeface="Arial" panose="020B0604020202020204" pitchFamily="34" charset="0"/>
              </a:rPr>
              <a:t>Visual discovery of insights</a:t>
            </a:r>
          </a:p>
        </p:txBody>
      </p:sp>
      <p:sp>
        <p:nvSpPr>
          <p:cNvPr id="48" name="Round Same Side Corner Rectangle 13">
            <a:extLst>
              <a:ext uri="{FF2B5EF4-FFF2-40B4-BE49-F238E27FC236}">
                <a16:creationId xmlns:a16="http://schemas.microsoft.com/office/drawing/2014/main" id="{B6EC0B3F-7075-42CC-8C2D-7BB595D3C3AB}"/>
              </a:ext>
            </a:extLst>
          </p:cNvPr>
          <p:cNvSpPr/>
          <p:nvPr/>
        </p:nvSpPr>
        <p:spPr>
          <a:xfrm>
            <a:off x="9462283" y="3171467"/>
            <a:ext cx="2019873"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rgbClr val="2F3542"/>
                </a:solidFill>
                <a:latin typeface="Arial" panose="020B0604020202020204" pitchFamily="34" charset="0"/>
                <a:cs typeface="Arial" panose="020B0604020202020204" pitchFamily="34" charset="0"/>
              </a:rPr>
              <a:t>Usability </a:t>
            </a:r>
          </a:p>
        </p:txBody>
      </p:sp>
      <p:sp>
        <p:nvSpPr>
          <p:cNvPr id="49" name="Oval 48">
            <a:extLst>
              <a:ext uri="{FF2B5EF4-FFF2-40B4-BE49-F238E27FC236}">
                <a16:creationId xmlns:a16="http://schemas.microsoft.com/office/drawing/2014/main" id="{429FD109-3D89-41A9-9846-21CFC23BAA02}"/>
              </a:ext>
            </a:extLst>
          </p:cNvPr>
          <p:cNvSpPr/>
          <p:nvPr/>
        </p:nvSpPr>
        <p:spPr>
          <a:xfrm>
            <a:off x="6557160" y="1001002"/>
            <a:ext cx="2039826" cy="1979362"/>
          </a:xfrm>
          <a:prstGeom prst="ellipse">
            <a:avLst/>
          </a:prstGeom>
          <a:solidFill>
            <a:schemeClr val="accent1"/>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8969D8F3-F200-409B-BE13-D559794A165D}"/>
              </a:ext>
            </a:extLst>
          </p:cNvPr>
          <p:cNvSpPr/>
          <p:nvPr/>
        </p:nvSpPr>
        <p:spPr>
          <a:xfrm>
            <a:off x="9442330" y="1001002"/>
            <a:ext cx="2039826" cy="1979362"/>
          </a:xfrm>
          <a:prstGeom prst="ellipse">
            <a:avLst/>
          </a:prstGeom>
          <a:solidFill>
            <a:schemeClr val="bg1">
              <a:lumMod val="50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pic>
        <p:nvPicPr>
          <p:cNvPr id="51" name="Picture 2" descr="C:\Users\viswanath.ramakirish\Downloads\Workforce Planning.png">
            <a:extLst>
              <a:ext uri="{FF2B5EF4-FFF2-40B4-BE49-F238E27FC236}">
                <a16:creationId xmlns:a16="http://schemas.microsoft.com/office/drawing/2014/main" id="{433CDB5F-AFC5-40FB-A81D-58A8DF041B30}"/>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b="14871"/>
          <a:stretch/>
        </p:blipFill>
        <p:spPr bwMode="auto">
          <a:xfrm>
            <a:off x="1201784" y="1359767"/>
            <a:ext cx="1035993" cy="881930"/>
          </a:xfrm>
          <a:prstGeom prst="rect">
            <a:avLst/>
          </a:prstGeom>
          <a:noFill/>
          <a:extLst>
            <a:ext uri="{909E8E84-426E-40DD-AFC4-6F175D3DCCD1}">
              <a14:hiddenFill xmlns:a14="http://schemas.microsoft.com/office/drawing/2010/main">
                <a:solidFill>
                  <a:srgbClr val="FFFFFF"/>
                </a:solidFill>
              </a14:hiddenFill>
            </a:ext>
          </a:extLst>
        </p:spPr>
      </p:pic>
      <p:sp>
        <p:nvSpPr>
          <p:cNvPr id="52" name="Round Same Side Corner Rectangle 23">
            <a:extLst>
              <a:ext uri="{FF2B5EF4-FFF2-40B4-BE49-F238E27FC236}">
                <a16:creationId xmlns:a16="http://schemas.microsoft.com/office/drawing/2014/main" id="{21116247-87BA-4407-82EC-E81A47BF3286}"/>
              </a:ext>
            </a:extLst>
          </p:cNvPr>
          <p:cNvSpPr/>
          <p:nvPr/>
        </p:nvSpPr>
        <p:spPr>
          <a:xfrm>
            <a:off x="6356670" y="3146616"/>
            <a:ext cx="2418821"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rgbClr val="2F3542"/>
                </a:solidFill>
                <a:latin typeface="Arial" panose="020B0604020202020204" pitchFamily="34" charset="0"/>
                <a:cs typeface="Arial" panose="020B0604020202020204" pitchFamily="34" charset="0"/>
              </a:rPr>
              <a:t>Scalability </a:t>
            </a:r>
          </a:p>
        </p:txBody>
      </p:sp>
      <p:sp>
        <p:nvSpPr>
          <p:cNvPr id="53" name="Round Same Side Corner Rectangle 28">
            <a:extLst>
              <a:ext uri="{FF2B5EF4-FFF2-40B4-BE49-F238E27FC236}">
                <a16:creationId xmlns:a16="http://schemas.microsoft.com/office/drawing/2014/main" id="{F3D81069-BE50-46EB-B4F0-9EE51AB73C17}"/>
              </a:ext>
            </a:extLst>
          </p:cNvPr>
          <p:cNvSpPr/>
          <p:nvPr/>
        </p:nvSpPr>
        <p:spPr>
          <a:xfrm>
            <a:off x="9016097" y="2966089"/>
            <a:ext cx="2418821"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rgbClr val="2F3542"/>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DF4673CC-B2D3-4DA5-9898-59E00F4B8A6A}"/>
              </a:ext>
            </a:extLst>
          </p:cNvPr>
          <p:cNvSpPr/>
          <p:nvPr/>
        </p:nvSpPr>
        <p:spPr>
          <a:xfrm>
            <a:off x="9292243" y="3885892"/>
            <a:ext cx="2340000" cy="512472"/>
          </a:xfrm>
          <a:prstGeom prst="rect">
            <a:avLst/>
          </a:prstGeom>
          <a:solidFill>
            <a:srgbClr val="19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74" name="Rounded Rectangle 29">
            <a:extLst>
              <a:ext uri="{FF2B5EF4-FFF2-40B4-BE49-F238E27FC236}">
                <a16:creationId xmlns:a16="http://schemas.microsoft.com/office/drawing/2014/main" id="{51E13556-C267-43C8-990C-380E44B9F3E9}"/>
              </a:ext>
            </a:extLst>
          </p:cNvPr>
          <p:cNvSpPr/>
          <p:nvPr/>
        </p:nvSpPr>
        <p:spPr>
          <a:xfrm>
            <a:off x="9237779" y="4003628"/>
            <a:ext cx="2468880" cy="293072"/>
          </a:xfrm>
          <a:prstGeom prst="roundRect">
            <a:avLst>
              <a:gd name="adj" fmla="val 9934"/>
            </a:avLst>
          </a:prstGeom>
        </p:spPr>
        <p:txBody>
          <a:bodyPr wrap="square">
            <a:spAutoFit/>
          </a:bodyPr>
          <a:lstStyle/>
          <a:p>
            <a:pPr algn="ctr"/>
            <a:r>
              <a:rPr lang="en-US" sz="1200" b="1" dirty="0">
                <a:solidFill>
                  <a:schemeClr val="bg1"/>
                </a:solidFill>
                <a:latin typeface="Arial" panose="020B0604020202020204" pitchFamily="34" charset="0"/>
                <a:cs typeface="Arial" panose="020B0604020202020204" pitchFamily="34" charset="0"/>
              </a:rPr>
              <a:t>Which devices are supportive</a:t>
            </a:r>
          </a:p>
        </p:txBody>
      </p:sp>
      <p:sp>
        <p:nvSpPr>
          <p:cNvPr id="71" name="Rectangle 70">
            <a:extLst>
              <a:ext uri="{FF2B5EF4-FFF2-40B4-BE49-F238E27FC236}">
                <a16:creationId xmlns:a16="http://schemas.microsoft.com/office/drawing/2014/main" id="{41E6847D-1BD5-48A6-AC5C-923645E8EA4B}"/>
              </a:ext>
            </a:extLst>
          </p:cNvPr>
          <p:cNvSpPr/>
          <p:nvPr/>
        </p:nvSpPr>
        <p:spPr>
          <a:xfrm>
            <a:off x="3467260" y="3910724"/>
            <a:ext cx="2340000" cy="512472"/>
          </a:xfrm>
          <a:prstGeom prst="rect">
            <a:avLst/>
          </a:prstGeom>
          <a:solidFill>
            <a:srgbClr val="19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5054367B-D38A-4638-A668-68C78F899695}"/>
              </a:ext>
            </a:extLst>
          </p:cNvPr>
          <p:cNvSpPr/>
          <p:nvPr/>
        </p:nvSpPr>
        <p:spPr>
          <a:xfrm>
            <a:off x="3402820" y="4020424"/>
            <a:ext cx="2468880" cy="276999"/>
          </a:xfrm>
          <a:prstGeom prst="rect">
            <a:avLst/>
          </a:prstGeom>
        </p:spPr>
        <p:txBody>
          <a:bodyPr wrap="square">
            <a:spAutoFit/>
          </a:bodyPr>
          <a:lstStyle/>
          <a:p>
            <a:pPr algn="ctr"/>
            <a:r>
              <a:rPr lang="en-US" sz="1200" b="1" dirty="0">
                <a:solidFill>
                  <a:schemeClr val="bg1"/>
                </a:solidFill>
                <a:latin typeface="Arial" panose="020B0604020202020204" pitchFamily="34" charset="0"/>
                <a:cs typeface="Arial" panose="020B0604020202020204" pitchFamily="34" charset="0"/>
              </a:rPr>
              <a:t>Tracking right KPI’s</a:t>
            </a:r>
          </a:p>
        </p:txBody>
      </p:sp>
      <p:sp>
        <p:nvSpPr>
          <p:cNvPr id="69" name="Rectangle 68">
            <a:extLst>
              <a:ext uri="{FF2B5EF4-FFF2-40B4-BE49-F238E27FC236}">
                <a16:creationId xmlns:a16="http://schemas.microsoft.com/office/drawing/2014/main" id="{68FCDD4F-BF98-4D87-B8C0-33E443E11DDB}"/>
              </a:ext>
            </a:extLst>
          </p:cNvPr>
          <p:cNvSpPr/>
          <p:nvPr/>
        </p:nvSpPr>
        <p:spPr>
          <a:xfrm>
            <a:off x="6324232" y="3885892"/>
            <a:ext cx="2340000" cy="51247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2D291258-E927-42EA-8AB4-DC870BB36AF2}"/>
              </a:ext>
            </a:extLst>
          </p:cNvPr>
          <p:cNvSpPr/>
          <p:nvPr/>
        </p:nvSpPr>
        <p:spPr>
          <a:xfrm>
            <a:off x="6320300" y="4003628"/>
            <a:ext cx="2468880" cy="276999"/>
          </a:xfrm>
          <a:prstGeom prst="rect">
            <a:avLst/>
          </a:prstGeom>
        </p:spPr>
        <p:txBody>
          <a:bodyPr wrap="square">
            <a:spAutoFit/>
          </a:bodyPr>
          <a:lstStyle/>
          <a:p>
            <a:pPr algn="ctr"/>
            <a:r>
              <a:rPr lang="en-US" sz="1200" b="1" dirty="0">
                <a:solidFill>
                  <a:schemeClr val="bg1"/>
                </a:solidFill>
                <a:latin typeface="Arial" panose="020B0604020202020204" pitchFamily="34" charset="0"/>
                <a:cs typeface="Arial" panose="020B0604020202020204" pitchFamily="34" charset="0"/>
              </a:rPr>
              <a:t>What is the no. of users </a:t>
            </a:r>
          </a:p>
        </p:txBody>
      </p:sp>
      <p:sp>
        <p:nvSpPr>
          <p:cNvPr id="67" name="Rectangle 66">
            <a:extLst>
              <a:ext uri="{FF2B5EF4-FFF2-40B4-BE49-F238E27FC236}">
                <a16:creationId xmlns:a16="http://schemas.microsoft.com/office/drawing/2014/main" id="{9C49D2BA-5B00-4F5D-9B9F-D706CA0E8BE8}"/>
              </a:ext>
            </a:extLst>
          </p:cNvPr>
          <p:cNvSpPr/>
          <p:nvPr/>
        </p:nvSpPr>
        <p:spPr>
          <a:xfrm>
            <a:off x="583404" y="3902687"/>
            <a:ext cx="2340000" cy="51247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BA845EA1-F474-49C4-8412-A34907215CC4}"/>
              </a:ext>
            </a:extLst>
          </p:cNvPr>
          <p:cNvSpPr/>
          <p:nvPr/>
        </p:nvSpPr>
        <p:spPr>
          <a:xfrm>
            <a:off x="525096" y="4020424"/>
            <a:ext cx="2468880" cy="276999"/>
          </a:xfrm>
          <a:prstGeom prst="rect">
            <a:avLst/>
          </a:prstGeom>
        </p:spPr>
        <p:txBody>
          <a:bodyPr wrap="square">
            <a:spAutoFit/>
          </a:bodyPr>
          <a:lstStyle/>
          <a:p>
            <a:pPr algn="ctr"/>
            <a:r>
              <a:rPr lang="en-US" sz="1200" b="1" dirty="0">
                <a:solidFill>
                  <a:schemeClr val="bg1"/>
                </a:solidFill>
                <a:latin typeface="Arial" panose="020B0604020202020204" pitchFamily="34" charset="0"/>
                <a:cs typeface="Arial" panose="020B0604020202020204" pitchFamily="34" charset="0"/>
              </a:rPr>
              <a:t>Summary to detailed reporting </a:t>
            </a:r>
          </a:p>
        </p:txBody>
      </p:sp>
      <p:pic>
        <p:nvPicPr>
          <p:cNvPr id="58" name="Picture 57">
            <a:extLst>
              <a:ext uri="{FF2B5EF4-FFF2-40B4-BE49-F238E27FC236}">
                <a16:creationId xmlns:a16="http://schemas.microsoft.com/office/drawing/2014/main" id="{FB777A5D-0356-4EEC-A0D0-68530C43F24F}"/>
              </a:ext>
            </a:extLst>
          </p:cNvPr>
          <p:cNvPicPr>
            <a:picLocks noChangeAspect="1"/>
          </p:cNvPicPr>
          <p:nvPr/>
        </p:nvPicPr>
        <p:blipFill>
          <a:blip r:embed="rId4" cstate="hqprint">
            <a:lum bright="70000" contrast="-70000"/>
            <a:extLst>
              <a:ext uri="{28A0092B-C50C-407E-A947-70E740481C1C}">
                <a14:useLocalDpi xmlns:a14="http://schemas.microsoft.com/office/drawing/2010/main" val="0"/>
              </a:ext>
            </a:extLst>
          </a:blip>
          <a:stretch>
            <a:fillRect/>
          </a:stretch>
        </p:blipFill>
        <p:spPr>
          <a:xfrm>
            <a:off x="9946613" y="1438111"/>
            <a:ext cx="1051212" cy="1051212"/>
          </a:xfrm>
          <a:prstGeom prst="rect">
            <a:avLst/>
          </a:prstGeom>
        </p:spPr>
      </p:pic>
      <p:sp>
        <p:nvSpPr>
          <p:cNvPr id="61" name="Oval 60">
            <a:extLst>
              <a:ext uri="{FF2B5EF4-FFF2-40B4-BE49-F238E27FC236}">
                <a16:creationId xmlns:a16="http://schemas.microsoft.com/office/drawing/2014/main" id="{C4D2BE9D-D08D-4B64-A282-2CC84AD17F26}"/>
              </a:ext>
            </a:extLst>
          </p:cNvPr>
          <p:cNvSpPr/>
          <p:nvPr/>
        </p:nvSpPr>
        <p:spPr>
          <a:xfrm>
            <a:off x="3662869" y="1024763"/>
            <a:ext cx="1949142" cy="1931840"/>
          </a:xfrm>
          <a:prstGeom prst="ellipse">
            <a:avLst/>
          </a:prstGeom>
          <a:solidFill>
            <a:schemeClr val="bg1">
              <a:lumMod val="50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grpSp>
        <p:nvGrpSpPr>
          <p:cNvPr id="62" name="Group 61">
            <a:extLst>
              <a:ext uri="{FF2B5EF4-FFF2-40B4-BE49-F238E27FC236}">
                <a16:creationId xmlns:a16="http://schemas.microsoft.com/office/drawing/2014/main" id="{B5AB65E1-C4B3-4C92-B7BD-25D10D2A4EB2}"/>
              </a:ext>
            </a:extLst>
          </p:cNvPr>
          <p:cNvGrpSpPr/>
          <p:nvPr/>
        </p:nvGrpSpPr>
        <p:grpSpPr>
          <a:xfrm>
            <a:off x="4162073" y="1516768"/>
            <a:ext cx="891561" cy="724929"/>
            <a:chOff x="8004477" y="4549819"/>
            <a:chExt cx="608860" cy="524405"/>
          </a:xfrm>
          <a:solidFill>
            <a:srgbClr val="CDCDCD"/>
          </a:solidFill>
        </p:grpSpPr>
        <p:sp>
          <p:nvSpPr>
            <p:cNvPr id="63" name="Freeform 6">
              <a:extLst>
                <a:ext uri="{FF2B5EF4-FFF2-40B4-BE49-F238E27FC236}">
                  <a16:creationId xmlns:a16="http://schemas.microsoft.com/office/drawing/2014/main" id="{E418B9A0-A063-4E8A-8271-1B2493E4E46E}"/>
                </a:ext>
              </a:extLst>
            </p:cNvPr>
            <p:cNvSpPr>
              <a:spLocks/>
            </p:cNvSpPr>
            <p:nvPr/>
          </p:nvSpPr>
          <p:spPr bwMode="auto">
            <a:xfrm>
              <a:off x="8004477" y="4549819"/>
              <a:ext cx="608860" cy="524405"/>
            </a:xfrm>
            <a:custGeom>
              <a:avLst/>
              <a:gdLst>
                <a:gd name="T0" fmla="*/ 514 w 525"/>
                <a:gd name="T1" fmla="*/ 424 h 452"/>
                <a:gd name="T2" fmla="*/ 488 w 525"/>
                <a:gd name="T3" fmla="*/ 424 h 452"/>
                <a:gd name="T4" fmla="*/ 488 w 525"/>
                <a:gd name="T5" fmla="*/ 118 h 452"/>
                <a:gd name="T6" fmla="*/ 458 w 525"/>
                <a:gd name="T7" fmla="*/ 96 h 452"/>
                <a:gd name="T8" fmla="*/ 451 w 525"/>
                <a:gd name="T9" fmla="*/ 96 h 452"/>
                <a:gd name="T10" fmla="*/ 424 w 525"/>
                <a:gd name="T11" fmla="*/ 118 h 452"/>
                <a:gd name="T12" fmla="*/ 424 w 525"/>
                <a:gd name="T13" fmla="*/ 424 h 452"/>
                <a:gd name="T14" fmla="*/ 364 w 525"/>
                <a:gd name="T15" fmla="*/ 424 h 452"/>
                <a:gd name="T16" fmla="*/ 364 w 525"/>
                <a:gd name="T17" fmla="*/ 212 h 452"/>
                <a:gd name="T18" fmla="*/ 331 w 525"/>
                <a:gd name="T19" fmla="*/ 196 h 452"/>
                <a:gd name="T20" fmla="*/ 324 w 525"/>
                <a:gd name="T21" fmla="*/ 196 h 452"/>
                <a:gd name="T22" fmla="*/ 292 w 525"/>
                <a:gd name="T23" fmla="*/ 212 h 452"/>
                <a:gd name="T24" fmla="*/ 292 w 525"/>
                <a:gd name="T25" fmla="*/ 424 h 452"/>
                <a:gd name="T26" fmla="*/ 232 w 525"/>
                <a:gd name="T27" fmla="*/ 424 h 452"/>
                <a:gd name="T28" fmla="*/ 232 w 525"/>
                <a:gd name="T29" fmla="*/ 21 h 452"/>
                <a:gd name="T30" fmla="*/ 203 w 525"/>
                <a:gd name="T31" fmla="*/ 0 h 452"/>
                <a:gd name="T32" fmla="*/ 196 w 525"/>
                <a:gd name="T33" fmla="*/ 0 h 452"/>
                <a:gd name="T34" fmla="*/ 168 w 525"/>
                <a:gd name="T35" fmla="*/ 21 h 452"/>
                <a:gd name="T36" fmla="*/ 168 w 525"/>
                <a:gd name="T37" fmla="*/ 424 h 452"/>
                <a:gd name="T38" fmla="*/ 104 w 525"/>
                <a:gd name="T39" fmla="*/ 424 h 452"/>
                <a:gd name="T40" fmla="*/ 104 w 525"/>
                <a:gd name="T41" fmla="*/ 283 h 452"/>
                <a:gd name="T42" fmla="*/ 76 w 525"/>
                <a:gd name="T43" fmla="*/ 264 h 452"/>
                <a:gd name="T44" fmla="*/ 69 w 525"/>
                <a:gd name="T45" fmla="*/ 264 h 452"/>
                <a:gd name="T46" fmla="*/ 44 w 525"/>
                <a:gd name="T47" fmla="*/ 283 h 452"/>
                <a:gd name="T48" fmla="*/ 44 w 525"/>
                <a:gd name="T49" fmla="*/ 424 h 452"/>
                <a:gd name="T50" fmla="*/ 11 w 525"/>
                <a:gd name="T51" fmla="*/ 424 h 452"/>
                <a:gd name="T52" fmla="*/ 0 w 525"/>
                <a:gd name="T53" fmla="*/ 438 h 452"/>
                <a:gd name="T54" fmla="*/ 11 w 525"/>
                <a:gd name="T55" fmla="*/ 452 h 452"/>
                <a:gd name="T56" fmla="*/ 514 w 525"/>
                <a:gd name="T57" fmla="*/ 452 h 452"/>
                <a:gd name="T58" fmla="*/ 525 w 525"/>
                <a:gd name="T59" fmla="*/ 438 h 452"/>
                <a:gd name="T60" fmla="*/ 514 w 525"/>
                <a:gd name="T61" fmla="*/ 42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5" h="452">
                  <a:moveTo>
                    <a:pt x="514" y="424"/>
                  </a:moveTo>
                  <a:cubicBezTo>
                    <a:pt x="488" y="424"/>
                    <a:pt x="488" y="424"/>
                    <a:pt x="488" y="424"/>
                  </a:cubicBezTo>
                  <a:cubicBezTo>
                    <a:pt x="488" y="118"/>
                    <a:pt x="488" y="118"/>
                    <a:pt x="488" y="118"/>
                  </a:cubicBezTo>
                  <a:cubicBezTo>
                    <a:pt x="488" y="107"/>
                    <a:pt x="474" y="96"/>
                    <a:pt x="458" y="96"/>
                  </a:cubicBezTo>
                  <a:cubicBezTo>
                    <a:pt x="451" y="96"/>
                    <a:pt x="451" y="96"/>
                    <a:pt x="451" y="96"/>
                  </a:cubicBezTo>
                  <a:cubicBezTo>
                    <a:pt x="435" y="96"/>
                    <a:pt x="424" y="107"/>
                    <a:pt x="424" y="118"/>
                  </a:cubicBezTo>
                  <a:cubicBezTo>
                    <a:pt x="424" y="424"/>
                    <a:pt x="424" y="424"/>
                    <a:pt x="424" y="424"/>
                  </a:cubicBezTo>
                  <a:cubicBezTo>
                    <a:pt x="364" y="424"/>
                    <a:pt x="364" y="424"/>
                    <a:pt x="364" y="424"/>
                  </a:cubicBezTo>
                  <a:cubicBezTo>
                    <a:pt x="364" y="212"/>
                    <a:pt x="364" y="212"/>
                    <a:pt x="364" y="212"/>
                  </a:cubicBezTo>
                  <a:cubicBezTo>
                    <a:pt x="364" y="201"/>
                    <a:pt x="346" y="196"/>
                    <a:pt x="331" y="196"/>
                  </a:cubicBezTo>
                  <a:cubicBezTo>
                    <a:pt x="324" y="196"/>
                    <a:pt x="324" y="196"/>
                    <a:pt x="324" y="196"/>
                  </a:cubicBezTo>
                  <a:cubicBezTo>
                    <a:pt x="308" y="196"/>
                    <a:pt x="292" y="201"/>
                    <a:pt x="292" y="212"/>
                  </a:cubicBezTo>
                  <a:cubicBezTo>
                    <a:pt x="292" y="424"/>
                    <a:pt x="292" y="424"/>
                    <a:pt x="292" y="424"/>
                  </a:cubicBezTo>
                  <a:cubicBezTo>
                    <a:pt x="232" y="424"/>
                    <a:pt x="232" y="424"/>
                    <a:pt x="232" y="424"/>
                  </a:cubicBezTo>
                  <a:cubicBezTo>
                    <a:pt x="232" y="21"/>
                    <a:pt x="232" y="21"/>
                    <a:pt x="232" y="21"/>
                  </a:cubicBezTo>
                  <a:cubicBezTo>
                    <a:pt x="232" y="10"/>
                    <a:pt x="219" y="0"/>
                    <a:pt x="203" y="0"/>
                  </a:cubicBezTo>
                  <a:cubicBezTo>
                    <a:pt x="196" y="0"/>
                    <a:pt x="196" y="0"/>
                    <a:pt x="196" y="0"/>
                  </a:cubicBezTo>
                  <a:cubicBezTo>
                    <a:pt x="181" y="0"/>
                    <a:pt x="168" y="10"/>
                    <a:pt x="168" y="21"/>
                  </a:cubicBezTo>
                  <a:cubicBezTo>
                    <a:pt x="168" y="424"/>
                    <a:pt x="168" y="424"/>
                    <a:pt x="168" y="424"/>
                  </a:cubicBezTo>
                  <a:cubicBezTo>
                    <a:pt x="104" y="424"/>
                    <a:pt x="104" y="424"/>
                    <a:pt x="104" y="424"/>
                  </a:cubicBezTo>
                  <a:cubicBezTo>
                    <a:pt x="104" y="283"/>
                    <a:pt x="104" y="283"/>
                    <a:pt x="104" y="283"/>
                  </a:cubicBezTo>
                  <a:cubicBezTo>
                    <a:pt x="104" y="272"/>
                    <a:pt x="91" y="264"/>
                    <a:pt x="76" y="264"/>
                  </a:cubicBezTo>
                  <a:cubicBezTo>
                    <a:pt x="69" y="264"/>
                    <a:pt x="69" y="264"/>
                    <a:pt x="69" y="264"/>
                  </a:cubicBezTo>
                  <a:cubicBezTo>
                    <a:pt x="53" y="264"/>
                    <a:pt x="44" y="272"/>
                    <a:pt x="44" y="283"/>
                  </a:cubicBezTo>
                  <a:cubicBezTo>
                    <a:pt x="44" y="424"/>
                    <a:pt x="44" y="424"/>
                    <a:pt x="44" y="424"/>
                  </a:cubicBezTo>
                  <a:cubicBezTo>
                    <a:pt x="11" y="424"/>
                    <a:pt x="11" y="424"/>
                    <a:pt x="11" y="424"/>
                  </a:cubicBezTo>
                  <a:cubicBezTo>
                    <a:pt x="5" y="424"/>
                    <a:pt x="0" y="431"/>
                    <a:pt x="0" y="438"/>
                  </a:cubicBezTo>
                  <a:cubicBezTo>
                    <a:pt x="0" y="445"/>
                    <a:pt x="5" y="452"/>
                    <a:pt x="11" y="452"/>
                  </a:cubicBezTo>
                  <a:cubicBezTo>
                    <a:pt x="514" y="452"/>
                    <a:pt x="514" y="452"/>
                    <a:pt x="514" y="452"/>
                  </a:cubicBezTo>
                  <a:cubicBezTo>
                    <a:pt x="520" y="452"/>
                    <a:pt x="525" y="445"/>
                    <a:pt x="525" y="438"/>
                  </a:cubicBezTo>
                  <a:cubicBezTo>
                    <a:pt x="525" y="431"/>
                    <a:pt x="520" y="424"/>
                    <a:pt x="514" y="424"/>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latin typeface="Arial" panose="020B0604020202020204" pitchFamily="34" charset="0"/>
                <a:cs typeface="Arial" panose="020B0604020202020204" pitchFamily="34" charset="0"/>
              </a:endParaRPr>
            </a:p>
          </p:txBody>
        </p:sp>
        <p:grpSp>
          <p:nvGrpSpPr>
            <p:cNvPr id="64" name="Group 63">
              <a:extLst>
                <a:ext uri="{FF2B5EF4-FFF2-40B4-BE49-F238E27FC236}">
                  <a16:creationId xmlns:a16="http://schemas.microsoft.com/office/drawing/2014/main" id="{2C8F99B7-D9FF-41B4-ADB2-EDB33284E1C7}"/>
                </a:ext>
              </a:extLst>
            </p:cNvPr>
            <p:cNvGrpSpPr/>
            <p:nvPr/>
          </p:nvGrpSpPr>
          <p:grpSpPr>
            <a:xfrm>
              <a:off x="8025964" y="4719350"/>
              <a:ext cx="554860" cy="274631"/>
              <a:chOff x="-1481959" y="4119552"/>
              <a:chExt cx="554860" cy="274631"/>
            </a:xfrm>
            <a:grpFill/>
          </p:grpSpPr>
          <p:cxnSp>
            <p:nvCxnSpPr>
              <p:cNvPr id="65" name="Straight Connector 64">
                <a:extLst>
                  <a:ext uri="{FF2B5EF4-FFF2-40B4-BE49-F238E27FC236}">
                    <a16:creationId xmlns:a16="http://schemas.microsoft.com/office/drawing/2014/main" id="{43DF887C-02A6-4F6F-94D0-285417709EDA}"/>
                  </a:ext>
                </a:extLst>
              </p:cNvPr>
              <p:cNvCxnSpPr/>
              <p:nvPr/>
            </p:nvCxnSpPr>
            <p:spPr>
              <a:xfrm flipV="1">
                <a:off x="-1481959" y="4209393"/>
                <a:ext cx="283780" cy="184790"/>
              </a:xfrm>
              <a:prstGeom prst="line">
                <a:avLst/>
              </a:prstGeom>
              <a:grpFill/>
              <a:ln w="22225" cap="flat" cmpd="sng" algn="ctr">
                <a:solidFill>
                  <a:srgbClr val="2E75B6"/>
                </a:solidFill>
                <a:prstDash val="solid"/>
              </a:ln>
              <a:effectLst/>
            </p:spPr>
          </p:cxnSp>
          <p:cxnSp>
            <p:nvCxnSpPr>
              <p:cNvPr id="66" name="Straight Connector 65">
                <a:extLst>
                  <a:ext uri="{FF2B5EF4-FFF2-40B4-BE49-F238E27FC236}">
                    <a16:creationId xmlns:a16="http://schemas.microsoft.com/office/drawing/2014/main" id="{03ACB8F6-963D-424E-987B-1F4BF815325D}"/>
                  </a:ext>
                </a:extLst>
              </p:cNvPr>
              <p:cNvCxnSpPr/>
              <p:nvPr/>
            </p:nvCxnSpPr>
            <p:spPr>
              <a:xfrm flipV="1">
                <a:off x="-1210879" y="4119552"/>
                <a:ext cx="283780" cy="92395"/>
              </a:xfrm>
              <a:prstGeom prst="line">
                <a:avLst/>
              </a:prstGeom>
              <a:grpFill/>
              <a:ln w="22225" cap="flat" cmpd="sng" algn="ctr">
                <a:solidFill>
                  <a:srgbClr val="2E75B6"/>
                </a:solidFill>
                <a:prstDash val="solid"/>
              </a:ln>
              <a:effectLst/>
            </p:spPr>
          </p:cxnSp>
        </p:grpSp>
      </p:grpSp>
      <p:pic>
        <p:nvPicPr>
          <p:cNvPr id="60" name="Picture 59">
            <a:extLst>
              <a:ext uri="{FF2B5EF4-FFF2-40B4-BE49-F238E27FC236}">
                <a16:creationId xmlns:a16="http://schemas.microsoft.com/office/drawing/2014/main" id="{A442D22E-FE5B-4F9B-81B6-B2381F002F19}"/>
              </a:ext>
            </a:extLst>
          </p:cNvPr>
          <p:cNvPicPr>
            <a:picLocks noChangeAspect="1"/>
          </p:cNvPicPr>
          <p:nvPr/>
        </p:nvPicPr>
        <p:blipFill>
          <a:blip r:embed="rId5">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61588" y="1398553"/>
            <a:ext cx="1208984" cy="1208984"/>
          </a:xfrm>
          <a:prstGeom prst="rect">
            <a:avLst/>
          </a:prstGeom>
        </p:spPr>
      </p:pic>
      <p:sp>
        <p:nvSpPr>
          <p:cNvPr id="75" name="Rectangle 74">
            <a:extLst>
              <a:ext uri="{FF2B5EF4-FFF2-40B4-BE49-F238E27FC236}">
                <a16:creationId xmlns:a16="http://schemas.microsoft.com/office/drawing/2014/main" id="{EB120E56-873F-49E3-83C6-8A8CE5A007CC}"/>
              </a:ext>
            </a:extLst>
          </p:cNvPr>
          <p:cNvSpPr/>
          <p:nvPr/>
        </p:nvSpPr>
        <p:spPr>
          <a:xfrm>
            <a:off x="583404" y="4612114"/>
            <a:ext cx="2340000" cy="1200329"/>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Visualize overall summary for an executive level </a:t>
            </a:r>
          </a:p>
          <a:p>
            <a:pPr marL="171450" indent="-171450">
              <a:buFont typeface="Arial" panose="020B0604020202020204" pitchFamily="34" charset="0"/>
              <a:buChar char="•"/>
            </a:pPr>
            <a:endParaRPr lang="en-US" sz="1200" b="1" dirty="0">
              <a:solidFill>
                <a:srgbClr val="000000">
                  <a:lumMod val="50000"/>
                  <a:lumOff val="50000"/>
                </a:srgb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To drill down for generating insights for operational level audience </a:t>
            </a:r>
          </a:p>
        </p:txBody>
      </p:sp>
      <p:sp>
        <p:nvSpPr>
          <p:cNvPr id="76" name="Rectangle 75">
            <a:extLst>
              <a:ext uri="{FF2B5EF4-FFF2-40B4-BE49-F238E27FC236}">
                <a16:creationId xmlns:a16="http://schemas.microsoft.com/office/drawing/2014/main" id="{C1D23948-38E2-441E-A3FE-F4126A135581}"/>
              </a:ext>
            </a:extLst>
          </p:cNvPr>
          <p:cNvSpPr/>
          <p:nvPr/>
        </p:nvSpPr>
        <p:spPr>
          <a:xfrm>
            <a:off x="3467260" y="4580921"/>
            <a:ext cx="2468880" cy="1015663"/>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Getting the right KPI’s to meet the business demands</a:t>
            </a:r>
          </a:p>
          <a:p>
            <a:pPr marL="171450" indent="-171450">
              <a:buFont typeface="Arial" panose="020B0604020202020204" pitchFamily="34" charset="0"/>
              <a:buChar char="•"/>
            </a:pPr>
            <a:endParaRPr lang="en-US" sz="1200" b="1" dirty="0">
              <a:solidFill>
                <a:srgbClr val="000000">
                  <a:lumMod val="50000"/>
                  <a:lumOff val="50000"/>
                </a:srgb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Dynamic change in KPI’s for different set of audience</a:t>
            </a:r>
          </a:p>
        </p:txBody>
      </p:sp>
      <p:sp>
        <p:nvSpPr>
          <p:cNvPr id="77" name="Rectangle 76">
            <a:extLst>
              <a:ext uri="{FF2B5EF4-FFF2-40B4-BE49-F238E27FC236}">
                <a16:creationId xmlns:a16="http://schemas.microsoft.com/office/drawing/2014/main" id="{9442D088-60B4-4EE5-A88F-F86AD2245689}"/>
              </a:ext>
            </a:extLst>
          </p:cNvPr>
          <p:cNvSpPr/>
          <p:nvPr/>
        </p:nvSpPr>
        <p:spPr>
          <a:xfrm>
            <a:off x="6320300" y="4612114"/>
            <a:ext cx="2340000" cy="1015663"/>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Visualization based on the number of users</a:t>
            </a:r>
          </a:p>
          <a:p>
            <a:pPr marL="171450" indent="-171450">
              <a:buFont typeface="Arial" panose="020B0604020202020204" pitchFamily="34" charset="0"/>
              <a:buChar char="•"/>
            </a:pPr>
            <a:endParaRPr lang="en-US" sz="1200" b="1" dirty="0">
              <a:solidFill>
                <a:srgbClr val="000000">
                  <a:lumMod val="50000"/>
                  <a:lumOff val="50000"/>
                </a:srgb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Giving access to the authorized set of audience </a:t>
            </a:r>
          </a:p>
        </p:txBody>
      </p:sp>
      <p:sp>
        <p:nvSpPr>
          <p:cNvPr id="78" name="Rectangle 77">
            <a:extLst>
              <a:ext uri="{FF2B5EF4-FFF2-40B4-BE49-F238E27FC236}">
                <a16:creationId xmlns:a16="http://schemas.microsoft.com/office/drawing/2014/main" id="{02942958-243A-47BF-8845-84BF051D0B9A}"/>
              </a:ext>
            </a:extLst>
          </p:cNvPr>
          <p:cNvSpPr/>
          <p:nvPr/>
        </p:nvSpPr>
        <p:spPr>
          <a:xfrm>
            <a:off x="9292242" y="4615718"/>
            <a:ext cx="2568453" cy="1200329"/>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Developing the visualization supporting multiple use case scenarios</a:t>
            </a:r>
          </a:p>
          <a:p>
            <a:pPr marL="171450" indent="-171450">
              <a:buFont typeface="Arial" panose="020B0604020202020204" pitchFamily="34" charset="0"/>
              <a:buChar char="•"/>
            </a:pPr>
            <a:endParaRPr lang="en-US" sz="1200" b="1" dirty="0">
              <a:solidFill>
                <a:srgbClr val="000000">
                  <a:lumMod val="50000"/>
                  <a:lumOff val="50000"/>
                </a:srgb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Able to access from Desktop, Tablets &amp; mobile phones</a:t>
            </a:r>
          </a:p>
        </p:txBody>
      </p:sp>
    </p:spTree>
    <p:extLst>
      <p:ext uri="{BB962C8B-B14F-4D97-AF65-F5344CB8AC3E}">
        <p14:creationId xmlns:p14="http://schemas.microsoft.com/office/powerpoint/2010/main" val="470166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solidFill>
                  <a:schemeClr val="lt1"/>
                </a:solidFill>
                <a:latin typeface="Arial"/>
                <a:cs typeface="Arial"/>
                <a:sym typeface="Arial"/>
              </a:rPr>
              <a:t>Reporting &amp; Visualization Capabilities</a:t>
            </a:r>
          </a:p>
        </p:txBody>
      </p:sp>
      <p:sp>
        <p:nvSpPr>
          <p:cNvPr id="56" name="Rectangle 55"/>
          <p:cNvSpPr/>
          <p:nvPr/>
        </p:nvSpPr>
        <p:spPr>
          <a:xfrm>
            <a:off x="852238" y="1350772"/>
            <a:ext cx="4675726" cy="3687997"/>
          </a:xfrm>
          <a:prstGeom prst="rect">
            <a:avLst/>
          </a:prstGeom>
        </p:spPr>
        <p:txBody>
          <a:bodyPr wrap="square">
            <a:spAutoFit/>
          </a:bodyPr>
          <a:lstStyle/>
          <a:p>
            <a:pPr>
              <a:lnSpc>
                <a:spcPct val="120000"/>
              </a:lnSpc>
            </a:pPr>
            <a:endPar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Expertise in developing reports &amp; dashboards using visualization tools like </a:t>
            </a: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Tableau / DOMO / PowerBI / QlikView</a:t>
            </a:r>
          </a:p>
          <a:p>
            <a:pPr>
              <a:lnSpc>
                <a:spcPct val="120000"/>
              </a:lnSpc>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285750" indent="-285750">
              <a:lnSpc>
                <a:spcPct val="120000"/>
              </a:lnSpc>
              <a:buFont typeface="Arial" panose="020B0604020202020204" pitchFamily="34" charset="0"/>
              <a:buChar char="•"/>
            </a:pP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Custom Web Tool development </a:t>
            </a: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highlighting the key metrics across different sections in the form of an interactive dashboard</a:t>
            </a:r>
          </a:p>
          <a:p>
            <a:pPr marL="285750" indent="-285750">
              <a:lnSpc>
                <a:spcPct val="120000"/>
              </a:lnSpc>
              <a:buFont typeface="Arial" panose="020B0604020202020204" pitchFamily="34" charset="0"/>
              <a:buChar char="•"/>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285750" indent="-285750">
              <a:lnSpc>
                <a:spcPct val="120000"/>
              </a:lnSpc>
              <a:buFont typeface="Arial" panose="020B0604020202020204" pitchFamily="34" charset="0"/>
              <a:buChar char="•"/>
            </a:pP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Integration of interactive Visualization </a:t>
            </a: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in the web portals</a:t>
            </a:r>
          </a:p>
          <a:p>
            <a:pPr marL="285750" indent="-285750">
              <a:lnSpc>
                <a:spcPct val="120000"/>
              </a:lnSpc>
              <a:buFont typeface="Arial" panose="020B0604020202020204" pitchFamily="34" charset="0"/>
              <a:buChar char="•"/>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285750" indent="-285750">
              <a:lnSpc>
                <a:spcPct val="120000"/>
              </a:lnSpc>
              <a:buFont typeface="Arial" panose="020B0604020202020204" pitchFamily="34" charset="0"/>
              <a:buChar char="•"/>
            </a:pP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Mobile Apps development </a:t>
            </a: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which can help in giving updates on a periodic basis</a:t>
            </a:r>
          </a:p>
        </p:txBody>
      </p:sp>
      <p:sp>
        <p:nvSpPr>
          <p:cNvPr id="13" name="Rectangle 12"/>
          <p:cNvSpPr/>
          <p:nvPr/>
        </p:nvSpPr>
        <p:spPr>
          <a:xfrm>
            <a:off x="852238" y="1023695"/>
            <a:ext cx="2690160" cy="327077"/>
          </a:xfrm>
          <a:prstGeom prst="rect">
            <a:avLst/>
          </a:prstGeom>
        </p:spPr>
        <p:txBody>
          <a:bodyPr wrap="none">
            <a:spAutoFit/>
          </a:bodyPr>
          <a:lstStyle/>
          <a:p>
            <a:pPr>
              <a:lnSpc>
                <a:spcPct val="120000"/>
              </a:lnSpc>
            </a:pP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Different forms of Reporting :</a:t>
            </a:r>
          </a:p>
        </p:txBody>
      </p:sp>
      <p:sp>
        <p:nvSpPr>
          <p:cNvPr id="14" name="TextBox 13">
            <a:extLst>
              <a:ext uri="{FF2B5EF4-FFF2-40B4-BE49-F238E27FC236}">
                <a16:creationId xmlns:a16="http://schemas.microsoft.com/office/drawing/2014/main" id="{8D941B05-F30D-4237-888B-DB14D45B15B8}"/>
              </a:ext>
            </a:extLst>
          </p:cNvPr>
          <p:cNvSpPr txBox="1"/>
          <p:nvPr/>
        </p:nvSpPr>
        <p:spPr>
          <a:xfrm>
            <a:off x="6468515" y="1007233"/>
            <a:ext cx="4860000" cy="360000"/>
          </a:xfrm>
          <a:prstGeom prst="rect">
            <a:avLst/>
          </a:prstGeom>
          <a:solidFill>
            <a:srgbClr val="2F3542"/>
          </a:solidFill>
          <a:ln w="12700" cap="flat" cmpd="sng" algn="ctr">
            <a:noFill/>
            <a:prstDash val="solid"/>
            <a:miter lim="800000"/>
          </a:ln>
          <a:effectLst/>
        </p:spPr>
        <p:txBody>
          <a:bodyPr rtlCol="0" anchor="ctr"/>
          <a:lstStyle>
            <a:defPPr>
              <a:defRPr lang="de-DE"/>
            </a:defPPr>
            <a:lvl1pPr algn="ctr">
              <a:defRPr sz="1600" b="1">
                <a:solidFill>
                  <a:prstClr val="white"/>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LatentView Visualisation Practices</a:t>
            </a:r>
          </a:p>
        </p:txBody>
      </p:sp>
      <p:grpSp>
        <p:nvGrpSpPr>
          <p:cNvPr id="15" name="Group 14">
            <a:extLst>
              <a:ext uri="{FF2B5EF4-FFF2-40B4-BE49-F238E27FC236}">
                <a16:creationId xmlns:a16="http://schemas.microsoft.com/office/drawing/2014/main" id="{55F3B030-FB9E-434A-921D-A8B50C2C81A4}"/>
              </a:ext>
            </a:extLst>
          </p:cNvPr>
          <p:cNvGrpSpPr/>
          <p:nvPr/>
        </p:nvGrpSpPr>
        <p:grpSpPr>
          <a:xfrm>
            <a:off x="6649288" y="1569481"/>
            <a:ext cx="4225694" cy="3947758"/>
            <a:chOff x="5322690" y="1952804"/>
            <a:chExt cx="4225694" cy="3352372"/>
          </a:xfrm>
        </p:grpSpPr>
        <p:graphicFrame>
          <p:nvGraphicFramePr>
            <p:cNvPr id="16" name="Diagram 15">
              <a:extLst>
                <a:ext uri="{FF2B5EF4-FFF2-40B4-BE49-F238E27FC236}">
                  <a16:creationId xmlns:a16="http://schemas.microsoft.com/office/drawing/2014/main" id="{C999245B-5E8C-46FF-91BE-9219E071176A}"/>
                </a:ext>
              </a:extLst>
            </p:cNvPr>
            <p:cNvGraphicFramePr>
              <a:graphicFrameLocks noChangeAspect="1"/>
            </p:cNvGraphicFramePr>
            <p:nvPr>
              <p:extLst/>
            </p:nvPr>
          </p:nvGraphicFramePr>
          <p:xfrm>
            <a:off x="5322690" y="1952804"/>
            <a:ext cx="4225694" cy="3352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Picture 16">
              <a:extLst>
                <a:ext uri="{FF2B5EF4-FFF2-40B4-BE49-F238E27FC236}">
                  <a16:creationId xmlns:a16="http://schemas.microsoft.com/office/drawing/2014/main" id="{ED3FB729-E649-4B73-8AEE-5FD78BEEFBB5}"/>
                </a:ext>
              </a:extLst>
            </p:cNvPr>
            <p:cNvPicPr>
              <a:picLocks noChangeAspect="1"/>
            </p:cNvPicPr>
            <p:nvPr/>
          </p:nvPicPr>
          <p:blipFill rotWithShape="1">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t="-1" b="25349"/>
            <a:stretch/>
          </p:blipFill>
          <p:spPr>
            <a:xfrm>
              <a:off x="5406636" y="2161402"/>
              <a:ext cx="612873" cy="365538"/>
            </a:xfrm>
            <a:prstGeom prst="rect">
              <a:avLst/>
            </a:prstGeom>
          </p:spPr>
        </p:pic>
        <p:pic>
          <p:nvPicPr>
            <p:cNvPr id="18" name="Picture 17">
              <a:extLst>
                <a:ext uri="{FF2B5EF4-FFF2-40B4-BE49-F238E27FC236}">
                  <a16:creationId xmlns:a16="http://schemas.microsoft.com/office/drawing/2014/main" id="{7CFC8144-FA49-458E-8250-D5AFEDA9B6D1}"/>
                </a:ext>
              </a:extLst>
            </p:cNvPr>
            <p:cNvPicPr>
              <a:picLocks noChangeAspect="1"/>
            </p:cNvPicPr>
            <p:nvPr/>
          </p:nvPicPr>
          <p:blipFill rotWithShape="1">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b="30266"/>
            <a:stretch/>
          </p:blipFill>
          <p:spPr>
            <a:xfrm>
              <a:off x="5794486" y="2794473"/>
              <a:ext cx="557157" cy="353011"/>
            </a:xfrm>
            <a:prstGeom prst="rect">
              <a:avLst/>
            </a:prstGeom>
          </p:spPr>
        </p:pic>
        <p:pic>
          <p:nvPicPr>
            <p:cNvPr id="19" name="Picture 18">
              <a:extLst>
                <a:ext uri="{FF2B5EF4-FFF2-40B4-BE49-F238E27FC236}">
                  <a16:creationId xmlns:a16="http://schemas.microsoft.com/office/drawing/2014/main" id="{A818D88C-CA24-43C5-B886-117661B2DFD5}"/>
                </a:ext>
              </a:extLst>
            </p:cNvPr>
            <p:cNvPicPr>
              <a:picLocks noChangeAspect="1"/>
            </p:cNvPicPr>
            <p:nvPr/>
          </p:nvPicPr>
          <p:blipFill rotWithShape="1">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l="-615" t="-1846" r="615" b="17743"/>
            <a:stretch/>
          </p:blipFill>
          <p:spPr>
            <a:xfrm>
              <a:off x="5874000" y="3426271"/>
              <a:ext cx="557157" cy="424442"/>
            </a:xfrm>
            <a:prstGeom prst="rect">
              <a:avLst/>
            </a:prstGeom>
          </p:spPr>
        </p:pic>
        <p:pic>
          <p:nvPicPr>
            <p:cNvPr id="20" name="Picture 19">
              <a:extLst>
                <a:ext uri="{FF2B5EF4-FFF2-40B4-BE49-F238E27FC236}">
                  <a16:creationId xmlns:a16="http://schemas.microsoft.com/office/drawing/2014/main" id="{D1D848FB-2241-4BB5-BCF8-71F5AE08C86F}"/>
                </a:ext>
              </a:extLst>
            </p:cNvPr>
            <p:cNvPicPr>
              <a:picLocks noChangeAspect="1"/>
            </p:cNvPicPr>
            <p:nvPr/>
          </p:nvPicPr>
          <p:blipFill rotWithShape="1">
            <a:blip r:embed="rId11" cstate="print">
              <a:duotone>
                <a:schemeClr val="accent1">
                  <a:shade val="45000"/>
                  <a:satMod val="135000"/>
                </a:schemeClr>
                <a:prstClr val="white"/>
              </a:duotone>
              <a:extLst>
                <a:ext uri="{28A0092B-C50C-407E-A947-70E740481C1C}">
                  <a14:useLocalDpi xmlns:a14="http://schemas.microsoft.com/office/drawing/2010/main" val="0"/>
                </a:ext>
              </a:extLst>
            </a:blip>
            <a:srcRect b="23692"/>
            <a:stretch/>
          </p:blipFill>
          <p:spPr>
            <a:xfrm>
              <a:off x="5738977" y="4024028"/>
              <a:ext cx="585371" cy="404604"/>
            </a:xfrm>
            <a:prstGeom prst="rect">
              <a:avLst/>
            </a:prstGeom>
          </p:spPr>
        </p:pic>
      </p:grpSp>
      <p:pic>
        <p:nvPicPr>
          <p:cNvPr id="21" name="Picture 2" descr="https://d30y9cdsu7xlg0.cloudfront.net/png/898197-200.png">
            <a:extLst>
              <a:ext uri="{FF2B5EF4-FFF2-40B4-BE49-F238E27FC236}">
                <a16:creationId xmlns:a16="http://schemas.microsoft.com/office/drawing/2014/main" id="{C262CF59-3D88-404F-AC3C-49DCA17208E4}"/>
              </a:ext>
            </a:extLst>
          </p:cNvPr>
          <p:cNvPicPr>
            <a:picLocks noChangeAspect="1" noChangeArrowheads="1"/>
          </p:cNvPicPr>
          <p:nvPr/>
        </p:nvPicPr>
        <p:blipFill>
          <a:blip r:embed="rId12" cstate="hqprint">
            <a:duotone>
              <a:schemeClr val="accent1">
                <a:shade val="45000"/>
                <a:satMod val="135000"/>
              </a:schemeClr>
              <a:prstClr val="white"/>
            </a:duotone>
            <a:extLst>
              <a:ext uri="{BEBA8EAE-BF5A-486C-A8C5-ECC9F3942E4B}">
                <a14:imgProps xmlns:a14="http://schemas.microsoft.com/office/drawing/2010/main">
                  <a14:imgLayer r:embed="rId1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808585" y="4813340"/>
            <a:ext cx="462170" cy="46217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8" descr="http://static1.squarespace.com/static/540609f7e4b0fd1f5b942629/547e14a9e4b06b8e3a02a033/5512c65ce4b03f20e2c299d4/1427293983877/tableau-software-logo-NEW.png">
            <a:extLst>
              <a:ext uri="{FF2B5EF4-FFF2-40B4-BE49-F238E27FC236}">
                <a16:creationId xmlns:a16="http://schemas.microsoft.com/office/drawing/2014/main" id="{AF0F1041-F874-424C-8339-AD16CA0D818D}"/>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1212010" y="6174926"/>
            <a:ext cx="2018877" cy="42315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3E267E9-40FB-482F-B939-017FEBA0D01D}"/>
              </a:ext>
            </a:extLst>
          </p:cNvPr>
          <p:cNvGrpSpPr/>
          <p:nvPr/>
        </p:nvGrpSpPr>
        <p:grpSpPr>
          <a:xfrm>
            <a:off x="7264936" y="6084439"/>
            <a:ext cx="1497199" cy="604124"/>
            <a:chOff x="10213382" y="2447850"/>
            <a:chExt cx="1871248" cy="755054"/>
          </a:xfrm>
        </p:grpSpPr>
        <p:pic>
          <p:nvPicPr>
            <p:cNvPr id="24" name="Picture 4" descr="http://www.tpimagazine.com/siteimage/scale/0/0/353400.jpg">
              <a:extLst>
                <a:ext uri="{FF2B5EF4-FFF2-40B4-BE49-F238E27FC236}">
                  <a16:creationId xmlns:a16="http://schemas.microsoft.com/office/drawing/2014/main" id="{B58AEC17-BD6B-4D3C-9B07-4FD65FA42DE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241382" y="2509159"/>
              <a:ext cx="843248" cy="63243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descr="https://gwi-p-fe.s3.amazonaws.com/assets/GWI-logo-stacked-514bbd2c15898c78aeef8f2a4a955866.png">
              <a:extLst>
                <a:ext uri="{FF2B5EF4-FFF2-40B4-BE49-F238E27FC236}">
                  <a16:creationId xmlns:a16="http://schemas.microsoft.com/office/drawing/2014/main" id="{977E2348-4B60-4798-9FCD-C12237B1A74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13382" y="2447850"/>
              <a:ext cx="740249" cy="755054"/>
            </a:xfrm>
            <a:prstGeom prst="rect">
              <a:avLst/>
            </a:prstGeom>
            <a:noFill/>
            <a:extLst>
              <a:ext uri="{909E8E84-426E-40DD-AFC4-6F175D3DCCD1}">
                <a14:hiddenFill xmlns:a14="http://schemas.microsoft.com/office/drawing/2010/main">
                  <a:solidFill>
                    <a:srgbClr val="FFFFFF"/>
                  </a:solidFill>
                </a14:hiddenFill>
              </a:ext>
            </a:extLst>
          </p:spPr>
        </p:pic>
      </p:grpSp>
      <p:pic>
        <p:nvPicPr>
          <p:cNvPr id="27" name="Picture 28" descr="http://www.formtree.eu/images/qlikview-combined28229.png">
            <a:extLst>
              <a:ext uri="{FF2B5EF4-FFF2-40B4-BE49-F238E27FC236}">
                <a16:creationId xmlns:a16="http://schemas.microsoft.com/office/drawing/2014/main" id="{14CC62BE-5E11-4AC7-BCCC-6EA3C0D92164}"/>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7324" t="44703"/>
          <a:stretch/>
        </p:blipFill>
        <p:spPr bwMode="auto">
          <a:xfrm>
            <a:off x="5339593" y="6174925"/>
            <a:ext cx="1643715" cy="427859"/>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126BCEBA-7370-43A2-8253-041FF081C9AB}"/>
              </a:ext>
            </a:extLst>
          </p:cNvPr>
          <p:cNvGrpSpPr/>
          <p:nvPr/>
        </p:nvGrpSpPr>
        <p:grpSpPr>
          <a:xfrm>
            <a:off x="9092014" y="6057199"/>
            <a:ext cx="1536477" cy="632762"/>
            <a:chOff x="9770937" y="5768724"/>
            <a:chExt cx="1536477" cy="632762"/>
          </a:xfrm>
        </p:grpSpPr>
        <p:pic>
          <p:nvPicPr>
            <p:cNvPr id="29" name="Picture 14" descr="http://www.microstrategy.com/cmstemplates/microstrategy/images/microstrategy_logo.png">
              <a:extLst>
                <a:ext uri="{FF2B5EF4-FFF2-40B4-BE49-F238E27FC236}">
                  <a16:creationId xmlns:a16="http://schemas.microsoft.com/office/drawing/2014/main" id="{B85AE277-1A16-49F4-9E78-45F35757EBF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770937" y="5768724"/>
              <a:ext cx="1536477" cy="25247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descr="cognos_red">
              <a:extLst>
                <a:ext uri="{FF2B5EF4-FFF2-40B4-BE49-F238E27FC236}">
                  <a16:creationId xmlns:a16="http://schemas.microsoft.com/office/drawing/2014/main" id="{00041B04-7FC7-48C5-91E7-4129DC6D9C66}"/>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977648" y="6138827"/>
              <a:ext cx="1082386" cy="262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2" descr="Image result for power bi logo transparent">
            <a:extLst>
              <a:ext uri="{FF2B5EF4-FFF2-40B4-BE49-F238E27FC236}">
                <a16:creationId xmlns:a16="http://schemas.microsoft.com/office/drawing/2014/main" id="{624CCB67-3BF7-41B1-AD55-7EA5B1FFE1E3}"/>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35858" b="32449"/>
          <a:stretch/>
        </p:blipFill>
        <p:spPr bwMode="auto">
          <a:xfrm>
            <a:off x="3343968" y="6190232"/>
            <a:ext cx="1829406" cy="42657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Domo">
            <a:extLst>
              <a:ext uri="{FF2B5EF4-FFF2-40B4-BE49-F238E27FC236}">
                <a16:creationId xmlns:a16="http://schemas.microsoft.com/office/drawing/2014/main" id="{4ADBB92B-B176-44B1-A8D7-99D60F0EB56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4833" y="6129219"/>
            <a:ext cx="577346" cy="577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265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Autofit/>
          </a:bodyPr>
          <a:lstStyle/>
          <a:p>
            <a:r>
              <a:rPr lang="en-US" dirty="0"/>
              <a:t>Data driven Product Innovation based on Consumer Reviews</a:t>
            </a:r>
          </a:p>
        </p:txBody>
      </p:sp>
      <p:sp>
        <p:nvSpPr>
          <p:cNvPr id="10" name="Rectangle 9"/>
          <p:cNvSpPr/>
          <p:nvPr/>
        </p:nvSpPr>
        <p:spPr>
          <a:xfrm>
            <a:off x="241770" y="453212"/>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r>
              <a:rPr lang="en-US" sz="1400" b="1" kern="0" dirty="0">
                <a:solidFill>
                  <a:srgbClr val="44546A"/>
                </a:solidFill>
                <a:latin typeface="Arial" panose="020B0604020202020204" pitchFamily="34" charset="0"/>
                <a:cs typeface="Arial" panose="020B0604020202020204" pitchFamily="34" charset="0"/>
              </a:rPr>
              <a:t>Leading Home Appliances Manufacturer in US</a:t>
            </a:r>
          </a:p>
        </p:txBody>
      </p:sp>
      <p:sp>
        <p:nvSpPr>
          <p:cNvPr id="11" name="Rectangle 10"/>
          <p:cNvSpPr/>
          <p:nvPr/>
        </p:nvSpPr>
        <p:spPr>
          <a:xfrm>
            <a:off x="1" y="1013096"/>
            <a:ext cx="12192003" cy="23812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cs typeface="Arial" panose="020B0604020202020204" pitchFamily="34" charset="0"/>
            </a:endParaRPr>
          </a:p>
        </p:txBody>
      </p:sp>
      <p:sp>
        <p:nvSpPr>
          <p:cNvPr id="13" name="Rectangle 12"/>
          <p:cNvSpPr/>
          <p:nvPr/>
        </p:nvSpPr>
        <p:spPr>
          <a:xfrm>
            <a:off x="245595" y="189137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4" name="Rectangle 13"/>
          <p:cNvSpPr/>
          <p:nvPr/>
        </p:nvSpPr>
        <p:spPr>
          <a:xfrm>
            <a:off x="245595" y="1663847"/>
            <a:ext cx="3588326" cy="1589591"/>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5" name="Rectangle 14"/>
          <p:cNvSpPr/>
          <p:nvPr/>
        </p:nvSpPr>
        <p:spPr>
          <a:xfrm>
            <a:off x="275631" y="1967081"/>
            <a:ext cx="3499537" cy="1384995"/>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Purchase drivers were determined by post-facto analysis of POS data at stores and  survey data resulting in delays of up to eight months to get consumer feedback on product features</a:t>
            </a:r>
          </a:p>
        </p:txBody>
      </p:sp>
      <p:sp>
        <p:nvSpPr>
          <p:cNvPr id="17" name="Rectangle 16"/>
          <p:cNvSpPr/>
          <p:nvPr/>
        </p:nvSpPr>
        <p:spPr>
          <a:xfrm>
            <a:off x="241770" y="1733364"/>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“Before” State</a:t>
            </a:r>
          </a:p>
        </p:txBody>
      </p:sp>
      <p:sp>
        <p:nvSpPr>
          <p:cNvPr id="18" name="Rectangle 17"/>
          <p:cNvSpPr/>
          <p:nvPr/>
        </p:nvSpPr>
        <p:spPr>
          <a:xfrm>
            <a:off x="8286637" y="1687773"/>
            <a:ext cx="3592151" cy="1560646"/>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Rectangle 18"/>
          <p:cNvSpPr/>
          <p:nvPr/>
        </p:nvSpPr>
        <p:spPr>
          <a:xfrm>
            <a:off x="8282363" y="1935378"/>
            <a:ext cx="3651619" cy="1384995"/>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Precise, fine-tuned innovation on product features and messaging was possible on an ongoing basis as consumer feedback reached the teams directly within 2.5 months of product launch</a:t>
            </a:r>
          </a:p>
        </p:txBody>
      </p:sp>
      <p:sp>
        <p:nvSpPr>
          <p:cNvPr id="20" name="Rectangle 19"/>
          <p:cNvSpPr/>
          <p:nvPr/>
        </p:nvSpPr>
        <p:spPr>
          <a:xfrm>
            <a:off x="194021" y="1030650"/>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Problem: </a:t>
            </a:r>
            <a:r>
              <a:rPr kumimoji="0" lang="en-US" sz="1400" b="0"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Lack of/Delayed access to direct customer feedback on their products and competitors’ can adversely affect a consumer</a:t>
            </a:r>
            <a:r>
              <a:rPr kumimoji="0" lang="en-US" sz="1400" b="0" i="0" u="none" strike="noStrike" kern="0" cap="none" spc="0" normalizeH="0" noProof="0" dirty="0">
                <a:ln>
                  <a:noFill/>
                </a:ln>
                <a:solidFill>
                  <a:srgbClr val="44546A"/>
                </a:solidFill>
                <a:effectLst/>
                <a:uLnTx/>
                <a:uFillTx/>
                <a:latin typeface="Arial" panose="020B0604020202020204" pitchFamily="34" charset="0"/>
                <a:cs typeface="Arial" panose="020B0604020202020204" pitchFamily="34" charset="0"/>
              </a:rPr>
              <a:t> </a:t>
            </a:r>
            <a:r>
              <a:rPr kumimoji="0" lang="en-US" sz="1400" b="0"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durable company’s ability to innovate and keep customers happy </a:t>
            </a:r>
          </a:p>
        </p:txBody>
      </p:sp>
      <p:sp>
        <p:nvSpPr>
          <p:cNvPr id="21" name="Rectangle 20"/>
          <p:cNvSpPr/>
          <p:nvPr/>
        </p:nvSpPr>
        <p:spPr>
          <a:xfrm>
            <a:off x="4240542" y="189137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2" name="Rectangle 21"/>
          <p:cNvSpPr/>
          <p:nvPr/>
        </p:nvSpPr>
        <p:spPr>
          <a:xfrm>
            <a:off x="4281335" y="1694925"/>
            <a:ext cx="3588326" cy="1553494"/>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3" name="Rectangle 22"/>
          <p:cNvSpPr/>
          <p:nvPr/>
        </p:nvSpPr>
        <p:spPr>
          <a:xfrm>
            <a:off x="4346926" y="1922499"/>
            <a:ext cx="3486708" cy="1384995"/>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Built a real-time text analytics platform to consolidate external, unstructured data to ‘measure’ customer feedback of client’s brand with respect to competition on various parameters that drives purchase</a:t>
            </a:r>
          </a:p>
        </p:txBody>
      </p:sp>
      <p:sp>
        <p:nvSpPr>
          <p:cNvPr id="24" name="Rectangle 23"/>
          <p:cNvSpPr/>
          <p:nvPr/>
        </p:nvSpPr>
        <p:spPr>
          <a:xfrm>
            <a:off x="4343891" y="1667223"/>
            <a:ext cx="2131840"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LatentView Solution</a:t>
            </a:r>
          </a:p>
        </p:txBody>
      </p:sp>
      <p:sp>
        <p:nvSpPr>
          <p:cNvPr id="25" name="Rectangle 24"/>
          <p:cNvSpPr/>
          <p:nvPr/>
        </p:nvSpPr>
        <p:spPr>
          <a:xfrm>
            <a:off x="8282363" y="1694198"/>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“After” State</a:t>
            </a:r>
          </a:p>
        </p:txBody>
      </p:sp>
      <p:sp>
        <p:nvSpPr>
          <p:cNvPr id="26" name="Rectangle 25"/>
          <p:cNvSpPr/>
          <p:nvPr/>
        </p:nvSpPr>
        <p:spPr>
          <a:xfrm>
            <a:off x="1088265" y="6356721"/>
            <a:ext cx="3034525" cy="360000"/>
          </a:xfrm>
          <a:prstGeom prst="rect">
            <a:avLst/>
          </a:prstGeom>
          <a:solidFill>
            <a:srgbClr val="023F73"/>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Data Extraction &amp; Data Landscape</a:t>
            </a:r>
          </a:p>
        </p:txBody>
      </p:sp>
      <p:grpSp>
        <p:nvGrpSpPr>
          <p:cNvPr id="27" name="Group 26"/>
          <p:cNvGrpSpPr/>
          <p:nvPr/>
        </p:nvGrpSpPr>
        <p:grpSpPr>
          <a:xfrm>
            <a:off x="541979" y="4546498"/>
            <a:ext cx="2520000" cy="417600"/>
            <a:chOff x="1011133" y="2353201"/>
            <a:chExt cx="2520000" cy="417600"/>
          </a:xfrm>
        </p:grpSpPr>
        <p:sp>
          <p:nvSpPr>
            <p:cNvPr id="28" name="Rectangle 27"/>
            <p:cNvSpPr/>
            <p:nvPr/>
          </p:nvSpPr>
          <p:spPr>
            <a:xfrm>
              <a:off x="1011133" y="2353201"/>
              <a:ext cx="2520000" cy="417600"/>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Market Places</a:t>
              </a:r>
            </a:p>
          </p:txBody>
        </p:sp>
        <p:pic>
          <p:nvPicPr>
            <p:cNvPr id="29" name="Picture 2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38323" y="2406696"/>
              <a:ext cx="254408" cy="303576"/>
            </a:xfrm>
            <a:prstGeom prst="rect">
              <a:avLst/>
            </a:prstGeom>
          </p:spPr>
        </p:pic>
        <p:pic>
          <p:nvPicPr>
            <p:cNvPr id="30" name="Picture 8" descr="Image result for amazon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6177" y="2397730"/>
              <a:ext cx="360000" cy="36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541979" y="5483416"/>
            <a:ext cx="2520000" cy="417600"/>
            <a:chOff x="1011133" y="3631312"/>
            <a:chExt cx="2520000" cy="417600"/>
          </a:xfrm>
        </p:grpSpPr>
        <p:sp>
          <p:nvSpPr>
            <p:cNvPr id="32" name="Rectangle 31"/>
            <p:cNvSpPr/>
            <p:nvPr/>
          </p:nvSpPr>
          <p:spPr>
            <a:xfrm>
              <a:off x="1011133" y="3631312"/>
              <a:ext cx="2520000" cy="417600"/>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Brand Websites</a:t>
              </a:r>
            </a:p>
          </p:txBody>
        </p:sp>
        <p:pic>
          <p:nvPicPr>
            <p:cNvPr id="33" name="Picture 3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69036" y="3735734"/>
              <a:ext cx="447177" cy="211944"/>
            </a:xfrm>
            <a:prstGeom prst="rect">
              <a:avLst/>
            </a:prstGeom>
          </p:spPr>
        </p:pic>
        <p:pic>
          <p:nvPicPr>
            <p:cNvPr id="34" name="Picture 2" descr="Image result for whirlpool logo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0245" y="3694790"/>
              <a:ext cx="537757" cy="322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541979" y="3605796"/>
            <a:ext cx="2520000" cy="416168"/>
            <a:chOff x="1011133" y="935092"/>
            <a:chExt cx="2520000" cy="416168"/>
          </a:xfrm>
        </p:grpSpPr>
        <p:sp>
          <p:nvSpPr>
            <p:cNvPr id="36" name="Rectangle 35"/>
            <p:cNvSpPr/>
            <p:nvPr/>
          </p:nvSpPr>
          <p:spPr>
            <a:xfrm>
              <a:off x="1011133" y="935092"/>
              <a:ext cx="2520000" cy="416168"/>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Industry Forums</a:t>
              </a:r>
            </a:p>
          </p:txBody>
        </p:sp>
        <p:pic>
          <p:nvPicPr>
            <p:cNvPr id="37" name="Picture 3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55710" y="1003144"/>
              <a:ext cx="637945" cy="288600"/>
            </a:xfrm>
            <a:prstGeom prst="rect">
              <a:avLst/>
            </a:prstGeom>
          </p:spPr>
        </p:pic>
      </p:grpSp>
      <p:sp>
        <p:nvSpPr>
          <p:cNvPr id="38" name="TextBox 37"/>
          <p:cNvSpPr txBox="1"/>
          <p:nvPr/>
        </p:nvSpPr>
        <p:spPr>
          <a:xfrm>
            <a:off x="3512717" y="5247795"/>
            <a:ext cx="689612" cy="246221"/>
          </a:xfrm>
          <a:prstGeom prst="rect">
            <a:avLst/>
          </a:prstGeom>
          <a:noFill/>
        </p:spPr>
        <p:txBody>
          <a:bodyPr wrap="none" rtlCol="0">
            <a:spAutoFit/>
          </a:bodyPr>
          <a:lstStyle/>
          <a:p>
            <a:r>
              <a:rPr lang="en-US" sz="1000" dirty="0">
                <a:solidFill>
                  <a:prstClr val="black"/>
                </a:solidFill>
                <a:latin typeface="Arial" panose="020B0604020202020204" pitchFamily="34" charset="0"/>
                <a:ea typeface="Segoe UI" panose="020B0502040204020203" pitchFamily="34" charset="0"/>
                <a:cs typeface="Arial" panose="020B0604020202020204" pitchFamily="34" charset="0"/>
              </a:rPr>
              <a:t>Unstruct.</a:t>
            </a:r>
          </a:p>
        </p:txBody>
      </p:sp>
      <p:sp>
        <p:nvSpPr>
          <p:cNvPr id="39" name="TextBox 38"/>
          <p:cNvSpPr txBox="1"/>
          <p:nvPr/>
        </p:nvSpPr>
        <p:spPr>
          <a:xfrm>
            <a:off x="4042047" y="5247795"/>
            <a:ext cx="588623" cy="246221"/>
          </a:xfrm>
          <a:prstGeom prst="rect">
            <a:avLst/>
          </a:prstGeom>
          <a:noFill/>
        </p:spPr>
        <p:txBody>
          <a:bodyPr wrap="none" rtlCol="0">
            <a:spAutoFit/>
          </a:bodyPr>
          <a:lstStyle/>
          <a:p>
            <a:r>
              <a:rPr lang="en-US" sz="1000" dirty="0">
                <a:solidFill>
                  <a:prstClr val="black"/>
                </a:solidFill>
                <a:latin typeface="Arial" panose="020B0604020202020204" pitchFamily="34" charset="0"/>
                <a:ea typeface="Segoe UI" panose="020B0502040204020203" pitchFamily="34" charset="0"/>
                <a:cs typeface="Arial" panose="020B0604020202020204" pitchFamily="34" charset="0"/>
              </a:rPr>
              <a:t> Struct.</a:t>
            </a:r>
          </a:p>
        </p:txBody>
      </p:sp>
      <p:sp>
        <p:nvSpPr>
          <p:cNvPr id="40" name="TextBox 39"/>
          <p:cNvSpPr txBox="1"/>
          <p:nvPr/>
        </p:nvSpPr>
        <p:spPr>
          <a:xfrm rot="16200000">
            <a:off x="3316183" y="4933186"/>
            <a:ext cx="369012" cy="246221"/>
          </a:xfrm>
          <a:prstGeom prst="rect">
            <a:avLst/>
          </a:prstGeom>
          <a:noFill/>
        </p:spPr>
        <p:txBody>
          <a:bodyPr wrap="none" rtlCol="0">
            <a:spAutoFit/>
          </a:bodyPr>
          <a:lstStyle/>
          <a:p>
            <a:r>
              <a:rPr lang="en-US" sz="1000" dirty="0">
                <a:solidFill>
                  <a:prstClr val="black"/>
                </a:solidFill>
                <a:latin typeface="Arial" panose="020B0604020202020204" pitchFamily="34" charset="0"/>
                <a:ea typeface="Segoe UI" panose="020B0502040204020203" pitchFamily="34" charset="0"/>
                <a:cs typeface="Arial" panose="020B0604020202020204" pitchFamily="34" charset="0"/>
              </a:rPr>
              <a:t>Ext</a:t>
            </a:r>
          </a:p>
        </p:txBody>
      </p:sp>
      <p:sp>
        <p:nvSpPr>
          <p:cNvPr id="41" name="TextBox 40"/>
          <p:cNvSpPr txBox="1"/>
          <p:nvPr/>
        </p:nvSpPr>
        <p:spPr>
          <a:xfrm rot="16200000">
            <a:off x="3333816" y="4567676"/>
            <a:ext cx="333746" cy="246221"/>
          </a:xfrm>
          <a:prstGeom prst="rect">
            <a:avLst/>
          </a:prstGeom>
          <a:noFill/>
        </p:spPr>
        <p:txBody>
          <a:bodyPr wrap="none" rtlCol="0">
            <a:spAutoFit/>
          </a:bodyPr>
          <a:lstStyle/>
          <a:p>
            <a:r>
              <a:rPr lang="en-US" sz="1000" dirty="0">
                <a:solidFill>
                  <a:prstClr val="black"/>
                </a:solidFill>
                <a:latin typeface="Arial" panose="020B0604020202020204" pitchFamily="34" charset="0"/>
                <a:ea typeface="Segoe UI" panose="020B0502040204020203" pitchFamily="34" charset="0"/>
                <a:cs typeface="Arial" panose="020B0604020202020204" pitchFamily="34" charset="0"/>
              </a:rPr>
              <a:t>Int</a:t>
            </a:r>
          </a:p>
        </p:txBody>
      </p:sp>
      <p:sp>
        <p:nvSpPr>
          <p:cNvPr id="42" name="TextBox 41"/>
          <p:cNvSpPr txBox="1"/>
          <p:nvPr/>
        </p:nvSpPr>
        <p:spPr>
          <a:xfrm>
            <a:off x="3609373" y="4109525"/>
            <a:ext cx="837089" cy="246221"/>
          </a:xfrm>
          <a:prstGeom prst="rect">
            <a:avLst/>
          </a:prstGeom>
          <a:noFill/>
        </p:spPr>
        <p:txBody>
          <a:bodyPr wrap="none" rtlCol="0">
            <a:spAutoFit/>
          </a:bodyPr>
          <a:lstStyle/>
          <a:p>
            <a:pPr algn="ctr"/>
            <a:r>
              <a:rPr lang="en-US" sz="1000" dirty="0">
                <a:solidFill>
                  <a:prstClr val="black"/>
                </a:solidFill>
                <a:latin typeface="Arial" panose="020B0604020202020204" pitchFamily="34" charset="0"/>
                <a:ea typeface="Segoe UI" panose="020B0502040204020203" pitchFamily="34" charset="0"/>
                <a:cs typeface="Arial" panose="020B0604020202020204" pitchFamily="34" charset="0"/>
              </a:rPr>
              <a:t>Data Focus</a:t>
            </a:r>
          </a:p>
        </p:txBody>
      </p:sp>
      <p:graphicFrame>
        <p:nvGraphicFramePr>
          <p:cNvPr id="43" name="Table 42"/>
          <p:cNvGraphicFramePr>
            <a:graphicFrameLocks noGrp="1"/>
          </p:cNvGraphicFramePr>
          <p:nvPr>
            <p:extLst/>
          </p:nvPr>
        </p:nvGraphicFramePr>
        <p:xfrm>
          <a:off x="3626443" y="4388358"/>
          <a:ext cx="848974" cy="856224"/>
        </p:xfrm>
        <a:graphic>
          <a:graphicData uri="http://schemas.openxmlformats.org/drawingml/2006/table">
            <a:tbl>
              <a:tblPr bandRow="1"/>
              <a:tblGrid>
                <a:gridCol w="424487">
                  <a:extLst>
                    <a:ext uri="{9D8B030D-6E8A-4147-A177-3AD203B41FA5}">
                      <a16:colId xmlns:a16="http://schemas.microsoft.com/office/drawing/2014/main" val="20000"/>
                    </a:ext>
                  </a:extLst>
                </a:gridCol>
                <a:gridCol w="424487">
                  <a:extLst>
                    <a:ext uri="{9D8B030D-6E8A-4147-A177-3AD203B41FA5}">
                      <a16:colId xmlns:a16="http://schemas.microsoft.com/office/drawing/2014/main" val="20001"/>
                    </a:ext>
                  </a:extLst>
                </a:gridCol>
              </a:tblGrid>
              <a:tr h="42811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lumMod val="75000"/>
                      </a:srgbClr>
                    </a:solidFill>
                  </a:tcPr>
                </a:tc>
                <a:extLst>
                  <a:ext uri="{0D108BD9-81ED-4DB2-BD59-A6C34878D82A}">
                    <a16:rowId xmlns:a16="http://schemas.microsoft.com/office/drawing/2014/main" val="10000"/>
                  </a:ext>
                </a:extLst>
              </a:tr>
              <a:tr h="42811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44" name="Isosceles Triangle 43"/>
          <p:cNvSpPr/>
          <p:nvPr/>
        </p:nvSpPr>
        <p:spPr>
          <a:xfrm rot="5400000">
            <a:off x="3631164" y="4813569"/>
            <a:ext cx="2648058" cy="180000"/>
          </a:xfrm>
          <a:prstGeom prst="triangle">
            <a:avLst/>
          </a:prstGeom>
          <a:solidFill>
            <a:srgbClr val="5B9BD5"/>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5" name="Plus 44"/>
          <p:cNvSpPr/>
          <p:nvPr/>
        </p:nvSpPr>
        <p:spPr>
          <a:xfrm>
            <a:off x="1711979" y="4205383"/>
            <a:ext cx="180000" cy="180000"/>
          </a:xfrm>
          <a:prstGeom prst="mathPlus">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6" name="Plus 45"/>
          <p:cNvSpPr/>
          <p:nvPr/>
        </p:nvSpPr>
        <p:spPr>
          <a:xfrm>
            <a:off x="1714252" y="5122060"/>
            <a:ext cx="180000" cy="180000"/>
          </a:xfrm>
          <a:prstGeom prst="mathPlus">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7" name="Rectangle 46"/>
          <p:cNvSpPr/>
          <p:nvPr/>
        </p:nvSpPr>
        <p:spPr>
          <a:xfrm>
            <a:off x="5389341" y="3459257"/>
            <a:ext cx="2152740"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Sentiment Analysis</a:t>
            </a:r>
          </a:p>
        </p:txBody>
      </p:sp>
      <p:sp>
        <p:nvSpPr>
          <p:cNvPr id="48" name="Rectangle 47"/>
          <p:cNvSpPr/>
          <p:nvPr/>
        </p:nvSpPr>
        <p:spPr>
          <a:xfrm>
            <a:off x="5389341" y="5827602"/>
            <a:ext cx="2152741"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Popular Features</a:t>
            </a:r>
          </a:p>
        </p:txBody>
      </p:sp>
      <p:sp>
        <p:nvSpPr>
          <p:cNvPr id="49" name="Rectangle 48"/>
          <p:cNvSpPr/>
          <p:nvPr/>
        </p:nvSpPr>
        <p:spPr>
          <a:xfrm>
            <a:off x="5389341" y="5346635"/>
            <a:ext cx="2152741"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Consumer Rating</a:t>
            </a:r>
          </a:p>
        </p:txBody>
      </p:sp>
      <p:sp>
        <p:nvSpPr>
          <p:cNvPr id="50" name="Rectangle 49"/>
          <p:cNvSpPr/>
          <p:nvPr/>
        </p:nvSpPr>
        <p:spPr>
          <a:xfrm>
            <a:off x="5394737" y="4877185"/>
            <a:ext cx="2141948"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Expert Opinion</a:t>
            </a:r>
          </a:p>
        </p:txBody>
      </p:sp>
      <p:sp>
        <p:nvSpPr>
          <p:cNvPr id="51" name="Rectangle 50"/>
          <p:cNvSpPr/>
          <p:nvPr/>
        </p:nvSpPr>
        <p:spPr>
          <a:xfrm>
            <a:off x="5394737" y="4407731"/>
            <a:ext cx="2141948"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Triggers of Purchase</a:t>
            </a:r>
          </a:p>
        </p:txBody>
      </p:sp>
      <p:pic>
        <p:nvPicPr>
          <p:cNvPr id="52" name="Picture 51"/>
          <p:cNvPicPr>
            <a:picLocks noChangeAspect="1"/>
          </p:cNvPicPr>
          <p:nvPr/>
        </p:nvPicPr>
        <p:blipFill rotWithShape="1">
          <a:blip r:embed="rId7" cstate="print">
            <a:extLst>
              <a:ext uri="{28A0092B-C50C-407E-A947-70E740481C1C}">
                <a14:useLocalDpi xmlns:a14="http://schemas.microsoft.com/office/drawing/2010/main" val="0"/>
              </a:ext>
            </a:extLst>
          </a:blip>
          <a:srcRect b="17672"/>
          <a:stretch/>
        </p:blipFill>
        <p:spPr>
          <a:xfrm>
            <a:off x="5396302" y="3548171"/>
            <a:ext cx="327956" cy="270000"/>
          </a:xfrm>
          <a:prstGeom prst="rect">
            <a:avLst/>
          </a:prstGeom>
        </p:spPr>
      </p:pic>
      <p:sp>
        <p:nvSpPr>
          <p:cNvPr id="53" name="Rectangle 52"/>
          <p:cNvSpPr/>
          <p:nvPr/>
        </p:nvSpPr>
        <p:spPr>
          <a:xfrm>
            <a:off x="5389341" y="3931518"/>
            <a:ext cx="2152740"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Drivers of Purchase</a:t>
            </a:r>
          </a:p>
        </p:txBody>
      </p:sp>
      <p:pic>
        <p:nvPicPr>
          <p:cNvPr id="54" name="Picture 53"/>
          <p:cNvPicPr>
            <a:picLocks noChangeAspect="1"/>
          </p:cNvPicPr>
          <p:nvPr/>
        </p:nvPicPr>
        <p:blipFill rotWithShape="1">
          <a:blip r:embed="rId8" cstate="print">
            <a:extLst>
              <a:ext uri="{28A0092B-C50C-407E-A947-70E740481C1C}">
                <a14:useLocalDpi xmlns:a14="http://schemas.microsoft.com/office/drawing/2010/main" val="0"/>
              </a:ext>
            </a:extLst>
          </a:blip>
          <a:srcRect b="13650"/>
          <a:stretch/>
        </p:blipFill>
        <p:spPr>
          <a:xfrm>
            <a:off x="5431234" y="4503228"/>
            <a:ext cx="312684" cy="270000"/>
          </a:xfrm>
          <a:prstGeom prst="rect">
            <a:avLst/>
          </a:prstGeom>
        </p:spPr>
      </p:pic>
      <p:pic>
        <p:nvPicPr>
          <p:cNvPr id="55" name="Picture 54"/>
          <p:cNvPicPr>
            <a:picLocks noChangeAspect="1"/>
          </p:cNvPicPr>
          <p:nvPr/>
        </p:nvPicPr>
        <p:blipFill rotWithShape="1">
          <a:blip r:embed="rId9" cstate="print">
            <a:extLst>
              <a:ext uri="{28A0092B-C50C-407E-A947-70E740481C1C}">
                <a14:useLocalDpi xmlns:a14="http://schemas.microsoft.com/office/drawing/2010/main" val="0"/>
              </a:ext>
            </a:extLst>
          </a:blip>
          <a:srcRect b="18730"/>
          <a:stretch/>
        </p:blipFill>
        <p:spPr>
          <a:xfrm>
            <a:off x="5380519" y="4006548"/>
            <a:ext cx="332227" cy="270000"/>
          </a:xfrm>
          <a:prstGeom prst="rect">
            <a:avLst/>
          </a:prstGeom>
        </p:spPr>
      </p:pic>
      <p:pic>
        <p:nvPicPr>
          <p:cNvPr id="56" name="Picture 55"/>
          <p:cNvPicPr>
            <a:picLocks noChangeAspect="1"/>
          </p:cNvPicPr>
          <p:nvPr/>
        </p:nvPicPr>
        <p:blipFill rotWithShape="1">
          <a:blip r:embed="rId10" cstate="print">
            <a:extLst>
              <a:ext uri="{28A0092B-C50C-407E-A947-70E740481C1C}">
                <a14:useLocalDpi xmlns:a14="http://schemas.microsoft.com/office/drawing/2010/main" val="0"/>
              </a:ext>
            </a:extLst>
          </a:blip>
          <a:srcRect t="23043" r="24560" b="27058"/>
          <a:stretch/>
        </p:blipFill>
        <p:spPr>
          <a:xfrm>
            <a:off x="5397120" y="5474170"/>
            <a:ext cx="408208" cy="270000"/>
          </a:xfrm>
          <a:prstGeom prst="rect">
            <a:avLst/>
          </a:prstGeom>
        </p:spPr>
      </p:pic>
      <p:pic>
        <p:nvPicPr>
          <p:cNvPr id="57" name="Picture 56"/>
          <p:cNvPicPr>
            <a:picLocks noChangeAspect="1"/>
          </p:cNvPicPr>
          <p:nvPr/>
        </p:nvPicPr>
        <p:blipFill rotWithShape="1">
          <a:blip r:embed="rId11" cstate="print">
            <a:extLst>
              <a:ext uri="{28A0092B-C50C-407E-A947-70E740481C1C}">
                <a14:useLocalDpi xmlns:a14="http://schemas.microsoft.com/office/drawing/2010/main" val="0"/>
              </a:ext>
            </a:extLst>
          </a:blip>
          <a:srcRect t="10370" b="26772"/>
          <a:stretch/>
        </p:blipFill>
        <p:spPr>
          <a:xfrm>
            <a:off x="5400099" y="4961848"/>
            <a:ext cx="429546" cy="270000"/>
          </a:xfrm>
          <a:prstGeom prst="rect">
            <a:avLst/>
          </a:prstGeom>
        </p:spPr>
      </p:pic>
      <p:pic>
        <p:nvPicPr>
          <p:cNvPr id="58" name="Picture 57"/>
          <p:cNvPicPr>
            <a:picLocks noChangeAspect="1"/>
          </p:cNvPicPr>
          <p:nvPr/>
        </p:nvPicPr>
        <p:blipFill rotWithShape="1">
          <a:blip r:embed="rId12" cstate="print">
            <a:extLst>
              <a:ext uri="{28A0092B-C50C-407E-A947-70E740481C1C}">
                <a14:useLocalDpi xmlns:a14="http://schemas.microsoft.com/office/drawing/2010/main" val="0"/>
              </a:ext>
            </a:extLst>
          </a:blip>
          <a:srcRect t="4510" b="18628"/>
          <a:stretch/>
        </p:blipFill>
        <p:spPr>
          <a:xfrm>
            <a:off x="5425587" y="5930410"/>
            <a:ext cx="351275" cy="270000"/>
          </a:xfrm>
          <a:prstGeom prst="rect">
            <a:avLst/>
          </a:prstGeom>
        </p:spPr>
      </p:pic>
      <p:sp>
        <p:nvSpPr>
          <p:cNvPr id="59" name="Rectangle 58"/>
          <p:cNvSpPr/>
          <p:nvPr/>
        </p:nvSpPr>
        <p:spPr>
          <a:xfrm>
            <a:off x="5401669" y="6356721"/>
            <a:ext cx="2160000" cy="360000"/>
          </a:xfrm>
          <a:prstGeom prst="rect">
            <a:avLst/>
          </a:prstGeom>
          <a:solidFill>
            <a:srgbClr val="023F73"/>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Text Analytics</a:t>
            </a:r>
          </a:p>
        </p:txBody>
      </p:sp>
      <p:sp>
        <p:nvSpPr>
          <p:cNvPr id="60" name="Isosceles Triangle 59"/>
          <p:cNvSpPr/>
          <p:nvPr/>
        </p:nvSpPr>
        <p:spPr>
          <a:xfrm rot="5400000">
            <a:off x="6690540" y="4829489"/>
            <a:ext cx="2648058" cy="180000"/>
          </a:xfrm>
          <a:prstGeom prst="triangle">
            <a:avLst/>
          </a:prstGeom>
          <a:solidFill>
            <a:srgbClr val="5B9BD5"/>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1" name="Rectangle 60"/>
          <p:cNvSpPr/>
          <p:nvPr/>
        </p:nvSpPr>
        <p:spPr>
          <a:xfrm>
            <a:off x="8496173" y="6358993"/>
            <a:ext cx="2160000" cy="360000"/>
          </a:xfrm>
          <a:prstGeom prst="rect">
            <a:avLst/>
          </a:prstGeom>
          <a:solidFill>
            <a:srgbClr val="023F73"/>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Dashboards</a:t>
            </a:r>
          </a:p>
        </p:txBody>
      </p:sp>
      <p:pic>
        <p:nvPicPr>
          <p:cNvPr id="65" name="Picture 64"/>
          <p:cNvPicPr>
            <a:picLocks noChangeAspect="1"/>
          </p:cNvPicPr>
          <p:nvPr/>
        </p:nvPicPr>
        <p:blipFill>
          <a:blip r:embed="rId13"/>
          <a:stretch>
            <a:fillRect/>
          </a:stretch>
        </p:blipFill>
        <p:spPr>
          <a:xfrm>
            <a:off x="8623294" y="3796067"/>
            <a:ext cx="1967264" cy="960961"/>
          </a:xfrm>
          <a:prstGeom prst="rect">
            <a:avLst/>
          </a:prstGeom>
        </p:spPr>
      </p:pic>
      <p:sp>
        <p:nvSpPr>
          <p:cNvPr id="62" name="Rectangle 61">
            <a:extLst>
              <a:ext uri="{FF2B5EF4-FFF2-40B4-BE49-F238E27FC236}">
                <a16:creationId xmlns:a16="http://schemas.microsoft.com/office/drawing/2014/main" id="{C414A4A4-4478-4034-943A-DB8F7BBC8504}"/>
              </a:ext>
            </a:extLst>
          </p:cNvPr>
          <p:cNvSpPr/>
          <p:nvPr/>
        </p:nvSpPr>
        <p:spPr>
          <a:xfrm>
            <a:off x="7732055" y="444540"/>
            <a:ext cx="234385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solidFill>
                  <a:srgbClr val="44546A"/>
                </a:solidFill>
                <a:latin typeface="Arial" panose="020B0604020202020204" pitchFamily="34" charset="0"/>
                <a:cs typeface="Arial" panose="020B0604020202020204" pitchFamily="34" charset="0"/>
              </a:rPr>
              <a:t>BI Tool : Web Tool</a:t>
            </a:r>
          </a:p>
        </p:txBody>
      </p:sp>
      <p:pic>
        <p:nvPicPr>
          <p:cNvPr id="64" name="Picture 14" descr="Image result for elasticsearch">
            <a:extLst>
              <a:ext uri="{FF2B5EF4-FFF2-40B4-BE49-F238E27FC236}">
                <a16:creationId xmlns:a16="http://schemas.microsoft.com/office/drawing/2014/main" id="{BD628D69-74FB-47CE-980B-BC5EC679C62F}"/>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10816999" y="557570"/>
            <a:ext cx="693583" cy="36097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mage result for mean stack logo">
            <a:extLst>
              <a:ext uri="{FF2B5EF4-FFF2-40B4-BE49-F238E27FC236}">
                <a16:creationId xmlns:a16="http://schemas.microsoft.com/office/drawing/2014/main" id="{E4C02EE3-D726-4E50-9829-72B9CB7D5820}"/>
              </a:ext>
            </a:extLst>
          </p:cNvPr>
          <p:cNvPicPr>
            <a:picLocks noChangeAspect="1" noChangeArrowheads="1"/>
          </p:cNvPicPr>
          <p:nvPr/>
        </p:nvPicPr>
        <p:blipFill>
          <a:blip r:embed="rId15" cstate="hqprint">
            <a:clrChange>
              <a:clrFrom>
                <a:srgbClr val="ECECEC"/>
              </a:clrFrom>
              <a:clrTo>
                <a:srgbClr val="ECECEC">
                  <a:alpha val="0"/>
                </a:srgbClr>
              </a:clrTo>
            </a:clrChange>
            <a:extLst>
              <a:ext uri="{28A0092B-C50C-407E-A947-70E740481C1C}">
                <a14:useLocalDpi xmlns:a14="http://schemas.microsoft.com/office/drawing/2010/main" val="0"/>
              </a:ext>
            </a:extLst>
          </a:blip>
          <a:srcRect/>
          <a:stretch>
            <a:fillRect/>
          </a:stretch>
        </p:blipFill>
        <p:spPr bwMode="auto">
          <a:xfrm>
            <a:off x="10125700" y="548399"/>
            <a:ext cx="691299" cy="411487"/>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Group 66">
            <a:extLst>
              <a:ext uri="{FF2B5EF4-FFF2-40B4-BE49-F238E27FC236}">
                <a16:creationId xmlns:a16="http://schemas.microsoft.com/office/drawing/2014/main" id="{E6AA70AB-66DA-41FD-A8BF-A36E26DED5AD}"/>
              </a:ext>
            </a:extLst>
          </p:cNvPr>
          <p:cNvGrpSpPr/>
          <p:nvPr/>
        </p:nvGrpSpPr>
        <p:grpSpPr>
          <a:xfrm>
            <a:off x="8624333" y="4968170"/>
            <a:ext cx="1911979" cy="1035222"/>
            <a:chOff x="0" y="865935"/>
            <a:chExt cx="12192000" cy="5992065"/>
          </a:xfrm>
        </p:grpSpPr>
        <p:pic>
          <p:nvPicPr>
            <p:cNvPr id="68" name="Picture 67">
              <a:extLst>
                <a:ext uri="{FF2B5EF4-FFF2-40B4-BE49-F238E27FC236}">
                  <a16:creationId xmlns:a16="http://schemas.microsoft.com/office/drawing/2014/main" id="{8155F0AD-BAA6-4F40-9869-A8B12F69414F}"/>
                </a:ext>
              </a:extLst>
            </p:cNvPr>
            <p:cNvPicPr>
              <a:picLocks noChangeAspect="1"/>
            </p:cNvPicPr>
            <p:nvPr/>
          </p:nvPicPr>
          <p:blipFill>
            <a:blip r:embed="rId16"/>
            <a:stretch>
              <a:fillRect/>
            </a:stretch>
          </p:blipFill>
          <p:spPr>
            <a:xfrm>
              <a:off x="0" y="865935"/>
              <a:ext cx="12192000" cy="5992065"/>
            </a:xfrm>
            <a:prstGeom prst="rect">
              <a:avLst/>
            </a:prstGeom>
          </p:spPr>
        </p:pic>
        <p:sp>
          <p:nvSpPr>
            <p:cNvPr id="69" name="Rectangle 68">
              <a:extLst>
                <a:ext uri="{FF2B5EF4-FFF2-40B4-BE49-F238E27FC236}">
                  <a16:creationId xmlns:a16="http://schemas.microsoft.com/office/drawing/2014/main" id="{1997B218-3870-49EE-9B29-5F54E58F0260}"/>
                </a:ext>
              </a:extLst>
            </p:cNvPr>
            <p:cNvSpPr/>
            <p:nvPr/>
          </p:nvSpPr>
          <p:spPr>
            <a:xfrm>
              <a:off x="0" y="5663821"/>
              <a:ext cx="1037230" cy="28660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8996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Stop Conversion Funnel Dashboard from Multiple Sources</a:t>
            </a:r>
          </a:p>
        </p:txBody>
      </p:sp>
      <p:sp>
        <p:nvSpPr>
          <p:cNvPr id="3" name="Rectangle 2"/>
          <p:cNvSpPr/>
          <p:nvPr/>
        </p:nvSpPr>
        <p:spPr>
          <a:xfrm>
            <a:off x="1" y="1118296"/>
            <a:ext cx="12192003" cy="26510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4" name="Rectangle 3"/>
          <p:cNvSpPr/>
          <p:nvPr/>
        </p:nvSpPr>
        <p:spPr>
          <a:xfrm>
            <a:off x="260343"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138098"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6" name="Rectangle 5"/>
          <p:cNvSpPr/>
          <p:nvPr/>
        </p:nvSpPr>
        <p:spPr>
          <a:xfrm>
            <a:off x="138097" y="1322509"/>
            <a:ext cx="3840479" cy="2160591"/>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“Before” State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Clients were in needs of a visualization solution for the Marketing &amp; Non Marketing channels</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To enable descriptive analytics and provide Visualization solution for Marketing team and to help in Strategic decision making </a:t>
            </a:r>
          </a:p>
        </p:txBody>
      </p:sp>
      <p:sp>
        <p:nvSpPr>
          <p:cNvPr id="7" name="Rectangle 6"/>
          <p:cNvSpPr/>
          <p:nvPr/>
        </p:nvSpPr>
        <p:spPr>
          <a:xfrm>
            <a:off x="8189595"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400" dirty="0">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8189592" y="1322508"/>
            <a:ext cx="3840483" cy="1902059"/>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“After” State</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The Conversion funnel helped in understanding the flow of business and identified bottlenecks &amp; areas of concern</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The Marketing team understands the business trends and seasonality of various Channels across geographies</a:t>
            </a:r>
          </a:p>
        </p:txBody>
      </p:sp>
      <p:sp>
        <p:nvSpPr>
          <p:cNvPr id="9" name="Rectangle 8"/>
          <p:cNvSpPr/>
          <p:nvPr/>
        </p:nvSpPr>
        <p:spPr>
          <a:xfrm>
            <a:off x="4255290"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10" name="Rectangle 9"/>
          <p:cNvSpPr/>
          <p:nvPr/>
        </p:nvSpPr>
        <p:spPr>
          <a:xfrm>
            <a:off x="4163846"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11" name="Rectangle 10"/>
          <p:cNvSpPr/>
          <p:nvPr/>
        </p:nvSpPr>
        <p:spPr>
          <a:xfrm>
            <a:off x="4163844" y="1322509"/>
            <a:ext cx="3840482" cy="2160591"/>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LatentView Solution</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Created a data lake by extracting data from multiple data sources and developed tableau dashboard’s &amp; reports  tracking the conversion funnel</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The dashboard provides Marketing KPI's at a channel level across geographies on a weekly basis comparing YoY performance.</a:t>
            </a:r>
          </a:p>
        </p:txBody>
      </p:sp>
      <p:sp>
        <p:nvSpPr>
          <p:cNvPr id="12" name="Rectangle 11"/>
          <p:cNvSpPr/>
          <p:nvPr/>
        </p:nvSpPr>
        <p:spPr>
          <a:xfrm>
            <a:off x="203847" y="56951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44546A"/>
                </a:solidFill>
                <a:latin typeface="Arial" panose="020B0604020202020204" pitchFamily="34" charset="0"/>
                <a:cs typeface="Arial" panose="020B0604020202020204" pitchFamily="34" charset="0"/>
              </a:rPr>
              <a:t>Leading Home Appliance Repair Service Provider in US </a:t>
            </a:r>
          </a:p>
        </p:txBody>
      </p:sp>
      <p:pic>
        <p:nvPicPr>
          <p:cNvPr id="13" name="Picture 12"/>
          <p:cNvPicPr>
            <a:picLocks noChangeAspect="1"/>
          </p:cNvPicPr>
          <p:nvPr/>
        </p:nvPicPr>
        <p:blipFill>
          <a:blip r:embed="rId2"/>
          <a:stretch>
            <a:fillRect/>
          </a:stretch>
        </p:blipFill>
        <p:spPr>
          <a:xfrm>
            <a:off x="1216600" y="3687313"/>
            <a:ext cx="9379650" cy="3005416"/>
          </a:xfrm>
          <a:prstGeom prst="rect">
            <a:avLst/>
          </a:prstGeom>
        </p:spPr>
      </p:pic>
    </p:spTree>
    <p:extLst>
      <p:ext uri="{BB962C8B-B14F-4D97-AF65-F5344CB8AC3E}">
        <p14:creationId xmlns:p14="http://schemas.microsoft.com/office/powerpoint/2010/main" val="4224178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 for a Global Online Payment Solutions Provider</a:t>
            </a:r>
          </a:p>
        </p:txBody>
      </p:sp>
      <p:sp>
        <p:nvSpPr>
          <p:cNvPr id="3" name="Rectangle 2"/>
          <p:cNvSpPr/>
          <p:nvPr/>
        </p:nvSpPr>
        <p:spPr>
          <a:xfrm>
            <a:off x="1" y="1118296"/>
            <a:ext cx="12192003" cy="26510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4" name="Rectangle 3"/>
          <p:cNvSpPr/>
          <p:nvPr/>
        </p:nvSpPr>
        <p:spPr>
          <a:xfrm>
            <a:off x="260343"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138098"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6" name="Rectangle 5"/>
          <p:cNvSpPr/>
          <p:nvPr/>
        </p:nvSpPr>
        <p:spPr>
          <a:xfrm>
            <a:off x="138097" y="1322509"/>
            <a:ext cx="3840479" cy="1878271"/>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Business Objective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Improve Merchant account acquisitions by providing a easy-to-use page layout on the website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Alternatively, test the performance of three variants of the same Page (with different layouts), live at the same time</a:t>
            </a:r>
          </a:p>
        </p:txBody>
      </p:sp>
      <p:sp>
        <p:nvSpPr>
          <p:cNvPr id="7" name="Rectangle 6"/>
          <p:cNvSpPr/>
          <p:nvPr/>
        </p:nvSpPr>
        <p:spPr>
          <a:xfrm>
            <a:off x="8189595"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400" dirty="0">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8189592" y="1322508"/>
            <a:ext cx="3840483" cy="1902059"/>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Business Benefits</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Analysis resulted in identifying the page which results in highest merchant account acquisitions and activation</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13% increase in activations within 60 days of  account signups from the Winning variant compared to the Control</a:t>
            </a:r>
          </a:p>
        </p:txBody>
      </p:sp>
      <p:sp>
        <p:nvSpPr>
          <p:cNvPr id="9" name="Rectangle 8"/>
          <p:cNvSpPr/>
          <p:nvPr/>
        </p:nvSpPr>
        <p:spPr>
          <a:xfrm>
            <a:off x="4255290"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10" name="Rectangle 9"/>
          <p:cNvSpPr/>
          <p:nvPr/>
        </p:nvSpPr>
        <p:spPr>
          <a:xfrm>
            <a:off x="4163845" y="1268195"/>
            <a:ext cx="3863818"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11" name="Rectangle 10"/>
          <p:cNvSpPr/>
          <p:nvPr/>
        </p:nvSpPr>
        <p:spPr>
          <a:xfrm>
            <a:off x="4150592" y="1322509"/>
            <a:ext cx="4025748" cy="2136803"/>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LatentView Solution</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Established the homogeneity of traffic to the variants of the page to isolate bias Analyzed the performance of the pages in terms of conversions and engagement using Site catalyst, Google Analytics &amp; SQL</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Regular tracking to establish consistent and significant performance improvement </a:t>
            </a:r>
          </a:p>
        </p:txBody>
      </p:sp>
      <p:sp>
        <p:nvSpPr>
          <p:cNvPr id="12" name="Rectangle 11"/>
          <p:cNvSpPr/>
          <p:nvPr/>
        </p:nvSpPr>
        <p:spPr>
          <a:xfrm>
            <a:off x="203847" y="56951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44546A"/>
                </a:solidFill>
                <a:latin typeface="Arial" panose="020B0604020202020204" pitchFamily="34" charset="0"/>
                <a:cs typeface="Arial" panose="020B0604020202020204" pitchFamily="34" charset="0"/>
              </a:rPr>
              <a:t>Leading Online Payment Solutions Provider</a:t>
            </a:r>
          </a:p>
        </p:txBody>
      </p:sp>
      <p:pic>
        <p:nvPicPr>
          <p:cNvPr id="18" name="Picture 17">
            <a:extLst>
              <a:ext uri="{FF2B5EF4-FFF2-40B4-BE49-F238E27FC236}">
                <a16:creationId xmlns:a16="http://schemas.microsoft.com/office/drawing/2014/main" id="{5C5F5B5D-6EC8-4F4E-84C4-BA970E249429}"/>
              </a:ext>
            </a:extLst>
          </p:cNvPr>
          <p:cNvPicPr>
            <a:picLocks noChangeAspect="1"/>
          </p:cNvPicPr>
          <p:nvPr/>
        </p:nvPicPr>
        <p:blipFill>
          <a:blip r:embed="rId2"/>
          <a:stretch>
            <a:fillRect/>
          </a:stretch>
        </p:blipFill>
        <p:spPr>
          <a:xfrm>
            <a:off x="138097" y="3842300"/>
            <a:ext cx="10773759" cy="2446184"/>
          </a:xfrm>
          <a:prstGeom prst="rect">
            <a:avLst/>
          </a:prstGeom>
        </p:spPr>
      </p:pic>
    </p:spTree>
    <p:extLst>
      <p:ext uri="{BB962C8B-B14F-4D97-AF65-F5344CB8AC3E}">
        <p14:creationId xmlns:p14="http://schemas.microsoft.com/office/powerpoint/2010/main" val="3348616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C50A1-1AF5-4729-8DBF-D3821D3A8087}"/>
              </a:ext>
            </a:extLst>
          </p:cNvPr>
          <p:cNvSpPr>
            <a:spLocks noGrp="1"/>
          </p:cNvSpPr>
          <p:nvPr>
            <p:ph type="title"/>
          </p:nvPr>
        </p:nvSpPr>
        <p:spPr/>
        <p:txBody>
          <a:bodyPr/>
          <a:lstStyle/>
          <a:p>
            <a:r>
              <a:rPr lang="en-US" dirty="0"/>
              <a:t>Agenda</a:t>
            </a:r>
          </a:p>
        </p:txBody>
      </p:sp>
      <p:grpSp>
        <p:nvGrpSpPr>
          <p:cNvPr id="20" name="Group 19">
            <a:extLst>
              <a:ext uri="{FF2B5EF4-FFF2-40B4-BE49-F238E27FC236}">
                <a16:creationId xmlns:a16="http://schemas.microsoft.com/office/drawing/2014/main" id="{A179DDD5-5E67-4BEB-AC6F-FB590813C32E}"/>
              </a:ext>
            </a:extLst>
          </p:cNvPr>
          <p:cNvGrpSpPr/>
          <p:nvPr/>
        </p:nvGrpSpPr>
        <p:grpSpPr>
          <a:xfrm>
            <a:off x="1367824" y="2116548"/>
            <a:ext cx="10490187" cy="740150"/>
            <a:chOff x="1193569" y="1270441"/>
            <a:chExt cx="10490187" cy="740150"/>
          </a:xfrm>
        </p:grpSpPr>
        <p:sp>
          <p:nvSpPr>
            <p:cNvPr id="21" name="Abgerundetes Rechteck 37">
              <a:hlinkClick r:id="" action="ppaction://noaction"/>
              <a:extLst>
                <a:ext uri="{FF2B5EF4-FFF2-40B4-BE49-F238E27FC236}">
                  <a16:creationId xmlns:a16="http://schemas.microsoft.com/office/drawing/2014/main" id="{8514455E-C775-4F8C-9663-E9D33A30B2C2}"/>
                </a:ext>
              </a:extLst>
            </p:cNvPr>
            <p:cNvSpPr/>
            <p:nvPr/>
          </p:nvSpPr>
          <p:spPr bwMode="gray">
            <a:xfrm>
              <a:off x="1193569" y="1270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000" b="1" dirty="0">
                  <a:solidFill>
                    <a:srgbClr val="808080"/>
                  </a:solidFill>
                  <a:effectLst>
                    <a:innerShdw blurRad="76200" dist="50800" dir="13500000">
                      <a:prstClr val="black">
                        <a:alpha val="40000"/>
                      </a:prstClr>
                    </a:innerShdw>
                  </a:effectLst>
                </a:rPr>
                <a:t>2</a:t>
              </a:r>
            </a:p>
          </p:txBody>
        </p:sp>
        <p:grpSp>
          <p:nvGrpSpPr>
            <p:cNvPr id="22" name="Group 21">
              <a:extLst>
                <a:ext uri="{FF2B5EF4-FFF2-40B4-BE49-F238E27FC236}">
                  <a16:creationId xmlns:a16="http://schemas.microsoft.com/office/drawing/2014/main" id="{8E83A3BC-B242-430F-9605-ADE02E7AB91B}"/>
                </a:ext>
              </a:extLst>
            </p:cNvPr>
            <p:cNvGrpSpPr/>
            <p:nvPr/>
          </p:nvGrpSpPr>
          <p:grpSpPr>
            <a:xfrm>
              <a:off x="2067061" y="1279071"/>
              <a:ext cx="9616695" cy="731520"/>
              <a:chOff x="2067061" y="1279071"/>
              <a:chExt cx="9616695" cy="731520"/>
            </a:xfrm>
          </p:grpSpPr>
          <p:sp>
            <p:nvSpPr>
              <p:cNvPr id="23" name="Rectangle 9">
                <a:extLst>
                  <a:ext uri="{FF2B5EF4-FFF2-40B4-BE49-F238E27FC236}">
                    <a16:creationId xmlns:a16="http://schemas.microsoft.com/office/drawing/2014/main" id="{D55A2FB3-CBA7-4045-8885-6CFA408553FE}"/>
                  </a:ext>
                </a:extLst>
              </p:cNvPr>
              <p:cNvSpPr>
                <a:spLocks noChangeArrowheads="1"/>
              </p:cNvSpPr>
              <p:nvPr/>
            </p:nvSpPr>
            <p:spPr bwMode="gray">
              <a:xfrm>
                <a:off x="2067061" y="1279071"/>
                <a:ext cx="8320666"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24" name="Rectangle 24">
                <a:extLst>
                  <a:ext uri="{FF2B5EF4-FFF2-40B4-BE49-F238E27FC236}">
                    <a16:creationId xmlns:a16="http://schemas.microsoft.com/office/drawing/2014/main" id="{34EE090E-B9EB-4971-AC76-D87AE3BB7B99}"/>
                  </a:ext>
                </a:extLst>
              </p:cNvPr>
              <p:cNvSpPr txBox="1"/>
              <p:nvPr/>
            </p:nvSpPr>
            <p:spPr>
              <a:xfrm>
                <a:off x="2361769" y="1482312"/>
                <a:ext cx="9321987" cy="307777"/>
              </a:xfrm>
              <a:prstGeom prst="rect">
                <a:avLst/>
              </a:prstGeom>
            </p:spPr>
            <p:txBody>
              <a:bodyPr vert="horz" wrap="square" lIns="0" tIns="0" rIns="0" bIns="0" rtlCol="0" anchor="ctr" anchorCtr="0">
                <a:spAutoFit/>
              </a:bodyPr>
              <a:lstStyle>
                <a:defPPr>
                  <a:defRPr lang="en-US"/>
                </a:defPPr>
                <a:lvl1pPr lvl="0" indent="0" eaLnBrk="0" fontAlgn="base" hangingPunct="0">
                  <a:spcBef>
                    <a:spcPct val="60000"/>
                  </a:spcBef>
                  <a:spcAft>
                    <a:spcPct val="0"/>
                  </a:spcAft>
                  <a:buClr>
                    <a:schemeClr val="accent1"/>
                  </a:buClr>
                  <a:buFont typeface="Wingdings" pitchFamily="2" charset="2"/>
                  <a:buNone/>
                  <a:defRPr sz="2000" b="0" ker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defRPr>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r>
                  <a:rPr lang="en-US" dirty="0">
                    <a:solidFill>
                      <a:schemeClr val="tx1">
                        <a:lumMod val="75000"/>
                        <a:lumOff val="25000"/>
                      </a:schemeClr>
                    </a:solidFill>
                    <a:latin typeface="Arial" panose="020B0604020202020204" pitchFamily="34" charset="0"/>
                    <a:cs typeface="Arial" panose="020B0604020202020204" pitchFamily="34" charset="0"/>
                  </a:rPr>
                  <a:t>Design Considerations &amp; Challenges</a:t>
                </a:r>
              </a:p>
            </p:txBody>
          </p:sp>
        </p:grpSp>
      </p:grpSp>
      <p:grpSp>
        <p:nvGrpSpPr>
          <p:cNvPr id="31" name="Group 30">
            <a:extLst>
              <a:ext uri="{FF2B5EF4-FFF2-40B4-BE49-F238E27FC236}">
                <a16:creationId xmlns:a16="http://schemas.microsoft.com/office/drawing/2014/main" id="{A179DDD5-5E67-4BEB-AC6F-FB590813C32E}"/>
              </a:ext>
            </a:extLst>
          </p:cNvPr>
          <p:cNvGrpSpPr/>
          <p:nvPr/>
        </p:nvGrpSpPr>
        <p:grpSpPr>
          <a:xfrm>
            <a:off x="1367824" y="2995604"/>
            <a:ext cx="10490186" cy="741329"/>
            <a:chOff x="1193569" y="1270441"/>
            <a:chExt cx="10490186" cy="741329"/>
          </a:xfrm>
        </p:grpSpPr>
        <p:sp>
          <p:nvSpPr>
            <p:cNvPr id="33" name="Abgerundetes Rechteck 37">
              <a:hlinkClick r:id="" action="ppaction://noaction"/>
              <a:extLst>
                <a:ext uri="{FF2B5EF4-FFF2-40B4-BE49-F238E27FC236}">
                  <a16:creationId xmlns:a16="http://schemas.microsoft.com/office/drawing/2014/main" id="{8514455E-C775-4F8C-9663-E9D33A30B2C2}"/>
                </a:ext>
              </a:extLst>
            </p:cNvPr>
            <p:cNvSpPr/>
            <p:nvPr/>
          </p:nvSpPr>
          <p:spPr bwMode="gray">
            <a:xfrm>
              <a:off x="1193569" y="1270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000" b="1" dirty="0">
                  <a:solidFill>
                    <a:srgbClr val="808080"/>
                  </a:solidFill>
                  <a:effectLst>
                    <a:innerShdw blurRad="76200" dist="50800" dir="13500000">
                      <a:prstClr val="black">
                        <a:alpha val="40000"/>
                      </a:prstClr>
                    </a:innerShdw>
                  </a:effectLst>
                </a:rPr>
                <a:t>3</a:t>
              </a:r>
            </a:p>
          </p:txBody>
        </p:sp>
        <p:grpSp>
          <p:nvGrpSpPr>
            <p:cNvPr id="37" name="Group 36">
              <a:extLst>
                <a:ext uri="{FF2B5EF4-FFF2-40B4-BE49-F238E27FC236}">
                  <a16:creationId xmlns:a16="http://schemas.microsoft.com/office/drawing/2014/main" id="{8E83A3BC-B242-430F-9605-ADE02E7AB91B}"/>
                </a:ext>
              </a:extLst>
            </p:cNvPr>
            <p:cNvGrpSpPr/>
            <p:nvPr/>
          </p:nvGrpSpPr>
          <p:grpSpPr>
            <a:xfrm>
              <a:off x="2067060" y="1280250"/>
              <a:ext cx="9616695" cy="731520"/>
              <a:chOff x="2067060" y="1280250"/>
              <a:chExt cx="9616695" cy="731520"/>
            </a:xfrm>
          </p:grpSpPr>
          <p:sp>
            <p:nvSpPr>
              <p:cNvPr id="38" name="Rectangle 9">
                <a:extLst>
                  <a:ext uri="{FF2B5EF4-FFF2-40B4-BE49-F238E27FC236}">
                    <a16:creationId xmlns:a16="http://schemas.microsoft.com/office/drawing/2014/main" id="{D55A2FB3-CBA7-4045-8885-6CFA408553FE}"/>
                  </a:ext>
                </a:extLst>
              </p:cNvPr>
              <p:cNvSpPr>
                <a:spLocks noChangeArrowheads="1"/>
              </p:cNvSpPr>
              <p:nvPr/>
            </p:nvSpPr>
            <p:spPr bwMode="gray">
              <a:xfrm>
                <a:off x="2067060" y="1280250"/>
                <a:ext cx="8320665"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39" name="Rectangle 24">
                <a:extLst>
                  <a:ext uri="{FF2B5EF4-FFF2-40B4-BE49-F238E27FC236}">
                    <a16:creationId xmlns:a16="http://schemas.microsoft.com/office/drawing/2014/main" id="{34EE090E-B9EB-4971-AC76-D87AE3BB7B99}"/>
                  </a:ext>
                </a:extLst>
              </p:cNvPr>
              <p:cNvSpPr txBox="1"/>
              <p:nvPr/>
            </p:nvSpPr>
            <p:spPr>
              <a:xfrm>
                <a:off x="2361768" y="1500421"/>
                <a:ext cx="9321987" cy="307777"/>
              </a:xfrm>
              <a:prstGeom prst="rect">
                <a:avLst/>
              </a:prstGeom>
            </p:spPr>
            <p:txBody>
              <a:bodyPr vert="horz" wrap="square" lIns="0" tIns="0" rIns="0" bIns="0" rtlCol="0" anchor="ctr" anchorCtr="0">
                <a:spAutoFit/>
              </a:bodyPr>
              <a:lstStyle>
                <a:defPPr>
                  <a:defRPr lang="en-US"/>
                </a:defPPr>
                <a:lvl1pPr lvl="0" indent="0" eaLnBrk="0" fontAlgn="base" hangingPunct="0">
                  <a:spcBef>
                    <a:spcPct val="60000"/>
                  </a:spcBef>
                  <a:spcAft>
                    <a:spcPct val="0"/>
                  </a:spcAft>
                  <a:buClr>
                    <a:schemeClr val="accent1"/>
                  </a:buClr>
                  <a:buFont typeface="Wingdings" pitchFamily="2" charset="2"/>
                  <a:buNone/>
                  <a:defRPr sz="2000" b="0" ker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defRPr>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r>
                  <a:rPr lang="en-US" dirty="0">
                    <a:solidFill>
                      <a:schemeClr val="tx1">
                        <a:lumMod val="75000"/>
                        <a:lumOff val="25000"/>
                      </a:schemeClr>
                    </a:solidFill>
                    <a:latin typeface="Arial" panose="020B0604020202020204" pitchFamily="34" charset="0"/>
                    <a:cs typeface="Arial" panose="020B0604020202020204" pitchFamily="34" charset="0"/>
                  </a:rPr>
                  <a:t>Solution Architecture &amp; Case Studies</a:t>
                </a:r>
              </a:p>
            </p:txBody>
          </p:sp>
        </p:grpSp>
      </p:grpSp>
      <p:grpSp>
        <p:nvGrpSpPr>
          <p:cNvPr id="28" name="Group 27">
            <a:extLst>
              <a:ext uri="{FF2B5EF4-FFF2-40B4-BE49-F238E27FC236}">
                <a16:creationId xmlns:a16="http://schemas.microsoft.com/office/drawing/2014/main" id="{909ADAAB-ABEC-4BB4-8FA9-0EA78D954CF4}"/>
              </a:ext>
            </a:extLst>
          </p:cNvPr>
          <p:cNvGrpSpPr/>
          <p:nvPr/>
        </p:nvGrpSpPr>
        <p:grpSpPr>
          <a:xfrm>
            <a:off x="1367823" y="3892216"/>
            <a:ext cx="10490186" cy="741329"/>
            <a:chOff x="1193569" y="1270441"/>
            <a:chExt cx="10490186" cy="741329"/>
          </a:xfrm>
        </p:grpSpPr>
        <p:sp>
          <p:nvSpPr>
            <p:cNvPr id="29" name="Abgerundetes Rechteck 37">
              <a:hlinkClick r:id="" action="ppaction://noaction"/>
              <a:extLst>
                <a:ext uri="{FF2B5EF4-FFF2-40B4-BE49-F238E27FC236}">
                  <a16:creationId xmlns:a16="http://schemas.microsoft.com/office/drawing/2014/main" id="{6ECB129D-301A-4363-B513-748A842ADCBE}"/>
                </a:ext>
              </a:extLst>
            </p:cNvPr>
            <p:cNvSpPr/>
            <p:nvPr/>
          </p:nvSpPr>
          <p:spPr bwMode="gray">
            <a:xfrm>
              <a:off x="1193569" y="1270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000" b="1" dirty="0">
                  <a:solidFill>
                    <a:srgbClr val="808080"/>
                  </a:solidFill>
                  <a:effectLst>
                    <a:innerShdw blurRad="76200" dist="50800" dir="13500000">
                      <a:prstClr val="black">
                        <a:alpha val="40000"/>
                      </a:prstClr>
                    </a:innerShdw>
                  </a:effectLst>
                </a:rPr>
                <a:t>4</a:t>
              </a:r>
            </a:p>
          </p:txBody>
        </p:sp>
        <p:grpSp>
          <p:nvGrpSpPr>
            <p:cNvPr id="30" name="Group 29">
              <a:extLst>
                <a:ext uri="{FF2B5EF4-FFF2-40B4-BE49-F238E27FC236}">
                  <a16:creationId xmlns:a16="http://schemas.microsoft.com/office/drawing/2014/main" id="{192954DC-BACC-4A13-B5AD-031471937B3B}"/>
                </a:ext>
              </a:extLst>
            </p:cNvPr>
            <p:cNvGrpSpPr/>
            <p:nvPr/>
          </p:nvGrpSpPr>
          <p:grpSpPr>
            <a:xfrm>
              <a:off x="2067060" y="1280250"/>
              <a:ext cx="9616695" cy="731520"/>
              <a:chOff x="2067060" y="1280250"/>
              <a:chExt cx="9616695" cy="731520"/>
            </a:xfrm>
          </p:grpSpPr>
          <p:sp>
            <p:nvSpPr>
              <p:cNvPr id="32" name="Rectangle 9">
                <a:extLst>
                  <a:ext uri="{FF2B5EF4-FFF2-40B4-BE49-F238E27FC236}">
                    <a16:creationId xmlns:a16="http://schemas.microsoft.com/office/drawing/2014/main" id="{96030721-E301-4C9B-B3E0-709D7F23018B}"/>
                  </a:ext>
                </a:extLst>
              </p:cNvPr>
              <p:cNvSpPr>
                <a:spLocks noChangeArrowheads="1"/>
              </p:cNvSpPr>
              <p:nvPr/>
            </p:nvSpPr>
            <p:spPr bwMode="gray">
              <a:xfrm>
                <a:off x="2067060" y="1280250"/>
                <a:ext cx="8320665"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34" name="Rectangle 24">
                <a:extLst>
                  <a:ext uri="{FF2B5EF4-FFF2-40B4-BE49-F238E27FC236}">
                    <a16:creationId xmlns:a16="http://schemas.microsoft.com/office/drawing/2014/main" id="{F1CEEA70-0AB5-4A41-BF18-C5EFC0F96C0B}"/>
                  </a:ext>
                </a:extLst>
              </p:cNvPr>
              <p:cNvSpPr txBox="1"/>
              <p:nvPr/>
            </p:nvSpPr>
            <p:spPr>
              <a:xfrm>
                <a:off x="2361768" y="1500421"/>
                <a:ext cx="9321987" cy="307777"/>
              </a:xfrm>
              <a:prstGeom prst="rect">
                <a:avLst/>
              </a:prstGeom>
            </p:spPr>
            <p:txBody>
              <a:bodyPr vert="horz" wrap="square" lIns="0" tIns="0" rIns="0" bIns="0" rtlCol="0" anchor="ctr" anchorCtr="0">
                <a:spAutoFit/>
              </a:bodyPr>
              <a:lstStyle>
                <a:defPPr>
                  <a:defRPr lang="en-US"/>
                </a:defPPr>
                <a:lvl1pPr lvl="0" indent="0" eaLnBrk="0" fontAlgn="base" hangingPunct="0">
                  <a:spcBef>
                    <a:spcPct val="60000"/>
                  </a:spcBef>
                  <a:spcAft>
                    <a:spcPct val="0"/>
                  </a:spcAft>
                  <a:buClr>
                    <a:schemeClr val="accent1"/>
                  </a:buClr>
                  <a:buFont typeface="Wingdings" pitchFamily="2" charset="2"/>
                  <a:buNone/>
                  <a:defRPr sz="2000" b="0" ker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defRPr>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r>
                  <a:rPr lang="en-US" dirty="0">
                    <a:solidFill>
                      <a:schemeClr val="tx1">
                        <a:lumMod val="75000"/>
                        <a:lumOff val="25000"/>
                      </a:schemeClr>
                    </a:solidFill>
                    <a:latin typeface="Arial" panose="020B0604020202020204" pitchFamily="34" charset="0"/>
                    <a:cs typeface="Arial" panose="020B0604020202020204" pitchFamily="34" charset="0"/>
                  </a:rPr>
                  <a:t>Analytics Layer &amp; Case Studies</a:t>
                </a:r>
              </a:p>
            </p:txBody>
          </p:sp>
        </p:grpSp>
      </p:grpSp>
      <p:grpSp>
        <p:nvGrpSpPr>
          <p:cNvPr id="25" name="Group 24">
            <a:extLst>
              <a:ext uri="{FF2B5EF4-FFF2-40B4-BE49-F238E27FC236}">
                <a16:creationId xmlns:a16="http://schemas.microsoft.com/office/drawing/2014/main" id="{ABCECC1E-2D9F-4A57-87A3-87B04A0A4024}"/>
              </a:ext>
            </a:extLst>
          </p:cNvPr>
          <p:cNvGrpSpPr/>
          <p:nvPr/>
        </p:nvGrpSpPr>
        <p:grpSpPr>
          <a:xfrm>
            <a:off x="1367823" y="1261169"/>
            <a:ext cx="10490187" cy="740150"/>
            <a:chOff x="1193569" y="1270441"/>
            <a:chExt cx="10490187" cy="740150"/>
          </a:xfrm>
        </p:grpSpPr>
        <p:sp>
          <p:nvSpPr>
            <p:cNvPr id="26" name="Abgerundetes Rechteck 37">
              <a:hlinkClick r:id="" action="ppaction://noaction"/>
              <a:extLst>
                <a:ext uri="{FF2B5EF4-FFF2-40B4-BE49-F238E27FC236}">
                  <a16:creationId xmlns:a16="http://schemas.microsoft.com/office/drawing/2014/main" id="{7974A2EC-14D1-4B34-A2E9-1E745F20EBFD}"/>
                </a:ext>
              </a:extLst>
            </p:cNvPr>
            <p:cNvSpPr/>
            <p:nvPr/>
          </p:nvSpPr>
          <p:spPr bwMode="gray">
            <a:xfrm>
              <a:off x="1193569" y="1270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000" b="1" dirty="0">
                  <a:solidFill>
                    <a:srgbClr val="808080"/>
                  </a:solidFill>
                  <a:effectLst>
                    <a:innerShdw blurRad="76200" dist="50800" dir="13500000">
                      <a:prstClr val="black">
                        <a:alpha val="40000"/>
                      </a:prstClr>
                    </a:innerShdw>
                  </a:effectLst>
                </a:rPr>
                <a:t>1</a:t>
              </a:r>
            </a:p>
          </p:txBody>
        </p:sp>
        <p:grpSp>
          <p:nvGrpSpPr>
            <p:cNvPr id="27" name="Group 26">
              <a:extLst>
                <a:ext uri="{FF2B5EF4-FFF2-40B4-BE49-F238E27FC236}">
                  <a16:creationId xmlns:a16="http://schemas.microsoft.com/office/drawing/2014/main" id="{39A1C593-1A60-4E22-BA18-0085D1846C17}"/>
                </a:ext>
              </a:extLst>
            </p:cNvPr>
            <p:cNvGrpSpPr/>
            <p:nvPr/>
          </p:nvGrpSpPr>
          <p:grpSpPr>
            <a:xfrm>
              <a:off x="2067061" y="1279071"/>
              <a:ext cx="9616695" cy="731520"/>
              <a:chOff x="2067061" y="1279071"/>
              <a:chExt cx="9616695" cy="731520"/>
            </a:xfrm>
          </p:grpSpPr>
          <p:sp>
            <p:nvSpPr>
              <p:cNvPr id="43" name="Rectangle 9">
                <a:extLst>
                  <a:ext uri="{FF2B5EF4-FFF2-40B4-BE49-F238E27FC236}">
                    <a16:creationId xmlns:a16="http://schemas.microsoft.com/office/drawing/2014/main" id="{54620785-7379-47D2-A290-C8A89391CEB7}"/>
                  </a:ext>
                </a:extLst>
              </p:cNvPr>
              <p:cNvSpPr>
                <a:spLocks noChangeArrowheads="1"/>
              </p:cNvSpPr>
              <p:nvPr/>
            </p:nvSpPr>
            <p:spPr bwMode="gray">
              <a:xfrm>
                <a:off x="2067061" y="1279071"/>
                <a:ext cx="8320666"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44" name="Rectangle 24">
                <a:extLst>
                  <a:ext uri="{FF2B5EF4-FFF2-40B4-BE49-F238E27FC236}">
                    <a16:creationId xmlns:a16="http://schemas.microsoft.com/office/drawing/2014/main" id="{459D081C-6997-408C-8DFD-97694F72A6E0}"/>
                  </a:ext>
                </a:extLst>
              </p:cNvPr>
              <p:cNvSpPr txBox="1"/>
              <p:nvPr/>
            </p:nvSpPr>
            <p:spPr>
              <a:xfrm>
                <a:off x="2361769" y="1482312"/>
                <a:ext cx="9321987" cy="307777"/>
              </a:xfrm>
              <a:prstGeom prst="rect">
                <a:avLst/>
              </a:prstGeom>
            </p:spPr>
            <p:txBody>
              <a:bodyPr vert="horz" wrap="square" lIns="0" tIns="0" rIns="0" bIns="0" rtlCol="0" anchor="ctr" anchorCtr="0">
                <a:spAutoFit/>
              </a:bodyPr>
              <a:lstStyle>
                <a:defPPr>
                  <a:defRPr lang="en-US"/>
                </a:defPPr>
                <a:lvl1pPr lvl="0" indent="0" eaLnBrk="0" fontAlgn="base" hangingPunct="0">
                  <a:spcBef>
                    <a:spcPct val="60000"/>
                  </a:spcBef>
                  <a:spcAft>
                    <a:spcPct val="0"/>
                  </a:spcAft>
                  <a:buClr>
                    <a:schemeClr val="accent1"/>
                  </a:buClr>
                  <a:buFont typeface="Wingdings" pitchFamily="2" charset="2"/>
                  <a:buNone/>
                  <a:defRPr sz="2000" b="0" ker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defRPr>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r>
                  <a:rPr lang="en-US" dirty="0">
                    <a:solidFill>
                      <a:schemeClr val="tx1">
                        <a:lumMod val="75000"/>
                        <a:lumOff val="25000"/>
                      </a:schemeClr>
                    </a:solidFill>
                    <a:latin typeface="Arial" panose="020B0604020202020204" pitchFamily="34" charset="0"/>
                    <a:cs typeface="Arial" panose="020B0604020202020204" pitchFamily="34" charset="0"/>
                  </a:rPr>
                  <a:t>Overall Solution Approach</a:t>
                </a:r>
              </a:p>
            </p:txBody>
          </p:sp>
        </p:grpSp>
      </p:grpSp>
      <p:grpSp>
        <p:nvGrpSpPr>
          <p:cNvPr id="45" name="Group 44">
            <a:extLst>
              <a:ext uri="{FF2B5EF4-FFF2-40B4-BE49-F238E27FC236}">
                <a16:creationId xmlns:a16="http://schemas.microsoft.com/office/drawing/2014/main" id="{A0E25340-29D4-42E0-8200-A5AE6DCF452E}"/>
              </a:ext>
            </a:extLst>
          </p:cNvPr>
          <p:cNvGrpSpPr/>
          <p:nvPr/>
        </p:nvGrpSpPr>
        <p:grpSpPr>
          <a:xfrm>
            <a:off x="1367823" y="4788828"/>
            <a:ext cx="10490186" cy="741329"/>
            <a:chOff x="1193569" y="1270441"/>
            <a:chExt cx="10490186" cy="741329"/>
          </a:xfrm>
        </p:grpSpPr>
        <p:sp>
          <p:nvSpPr>
            <p:cNvPr id="46" name="Abgerundetes Rechteck 37">
              <a:hlinkClick r:id="" action="ppaction://noaction"/>
              <a:extLst>
                <a:ext uri="{FF2B5EF4-FFF2-40B4-BE49-F238E27FC236}">
                  <a16:creationId xmlns:a16="http://schemas.microsoft.com/office/drawing/2014/main" id="{EFCD6D3C-99BB-42A5-8922-A5B051933A25}"/>
                </a:ext>
              </a:extLst>
            </p:cNvPr>
            <p:cNvSpPr/>
            <p:nvPr/>
          </p:nvSpPr>
          <p:spPr bwMode="gray">
            <a:xfrm>
              <a:off x="1193569" y="1270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000" b="1" dirty="0">
                  <a:solidFill>
                    <a:srgbClr val="808080"/>
                  </a:solidFill>
                  <a:effectLst>
                    <a:innerShdw blurRad="76200" dist="50800" dir="13500000">
                      <a:prstClr val="black">
                        <a:alpha val="40000"/>
                      </a:prstClr>
                    </a:innerShdw>
                  </a:effectLst>
                </a:rPr>
                <a:t>5</a:t>
              </a:r>
            </a:p>
          </p:txBody>
        </p:sp>
        <p:grpSp>
          <p:nvGrpSpPr>
            <p:cNvPr id="47" name="Group 46">
              <a:extLst>
                <a:ext uri="{FF2B5EF4-FFF2-40B4-BE49-F238E27FC236}">
                  <a16:creationId xmlns:a16="http://schemas.microsoft.com/office/drawing/2014/main" id="{CD254ACB-C685-4EDA-BF22-21B9A0D2EE60}"/>
                </a:ext>
              </a:extLst>
            </p:cNvPr>
            <p:cNvGrpSpPr/>
            <p:nvPr/>
          </p:nvGrpSpPr>
          <p:grpSpPr>
            <a:xfrm>
              <a:off x="2067060" y="1280250"/>
              <a:ext cx="9616695" cy="731520"/>
              <a:chOff x="2067060" y="1280250"/>
              <a:chExt cx="9616695" cy="731520"/>
            </a:xfrm>
          </p:grpSpPr>
          <p:sp>
            <p:nvSpPr>
              <p:cNvPr id="48" name="Rectangle 9">
                <a:extLst>
                  <a:ext uri="{FF2B5EF4-FFF2-40B4-BE49-F238E27FC236}">
                    <a16:creationId xmlns:a16="http://schemas.microsoft.com/office/drawing/2014/main" id="{29110F49-CBEA-43BC-86EB-F5D44A79D06C}"/>
                  </a:ext>
                </a:extLst>
              </p:cNvPr>
              <p:cNvSpPr>
                <a:spLocks noChangeArrowheads="1"/>
              </p:cNvSpPr>
              <p:nvPr/>
            </p:nvSpPr>
            <p:spPr bwMode="gray">
              <a:xfrm>
                <a:off x="2067060" y="1280250"/>
                <a:ext cx="8320665"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49" name="Rectangle 24">
                <a:extLst>
                  <a:ext uri="{FF2B5EF4-FFF2-40B4-BE49-F238E27FC236}">
                    <a16:creationId xmlns:a16="http://schemas.microsoft.com/office/drawing/2014/main" id="{FA0133DB-3B77-420A-A3FE-851D580A416C}"/>
                  </a:ext>
                </a:extLst>
              </p:cNvPr>
              <p:cNvSpPr txBox="1"/>
              <p:nvPr/>
            </p:nvSpPr>
            <p:spPr>
              <a:xfrm>
                <a:off x="2361768" y="1500421"/>
                <a:ext cx="9321987" cy="307777"/>
              </a:xfrm>
              <a:prstGeom prst="rect">
                <a:avLst/>
              </a:prstGeom>
            </p:spPr>
            <p:txBody>
              <a:bodyPr vert="horz" wrap="square" lIns="0" tIns="0" rIns="0" bIns="0" rtlCol="0" anchor="ctr" anchorCtr="0">
                <a:spAutoFit/>
              </a:bodyPr>
              <a:lstStyle>
                <a:defPPr>
                  <a:defRPr lang="en-US"/>
                </a:defPPr>
                <a:lvl1pPr lvl="0" indent="0" eaLnBrk="0" fontAlgn="base" hangingPunct="0">
                  <a:spcBef>
                    <a:spcPct val="60000"/>
                  </a:spcBef>
                  <a:spcAft>
                    <a:spcPct val="0"/>
                  </a:spcAft>
                  <a:buClr>
                    <a:schemeClr val="accent1"/>
                  </a:buClr>
                  <a:buFont typeface="Wingdings" pitchFamily="2" charset="2"/>
                  <a:buNone/>
                  <a:defRPr sz="2000" b="0" ker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defRPr>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r>
                  <a:rPr lang="en-US" dirty="0">
                    <a:solidFill>
                      <a:schemeClr val="tx1">
                        <a:lumMod val="75000"/>
                        <a:lumOff val="25000"/>
                      </a:schemeClr>
                    </a:solidFill>
                    <a:latin typeface="Arial" panose="020B0604020202020204" pitchFamily="34" charset="0"/>
                    <a:cs typeface="Arial" panose="020B0604020202020204" pitchFamily="34" charset="0"/>
                  </a:rPr>
                  <a:t>AI / ML Layer &amp; Case Studies</a:t>
                </a:r>
              </a:p>
            </p:txBody>
          </p:sp>
        </p:grpSp>
      </p:grpSp>
    </p:spTree>
    <p:extLst>
      <p:ext uri="{BB962C8B-B14F-4D97-AF65-F5344CB8AC3E}">
        <p14:creationId xmlns:p14="http://schemas.microsoft.com/office/powerpoint/2010/main" val="2091698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221339-B3DE-4EB5-A1A0-04DD05D8C0DB}"/>
              </a:ext>
            </a:extLst>
          </p:cNvPr>
          <p:cNvSpPr>
            <a:spLocks noGrp="1"/>
          </p:cNvSpPr>
          <p:nvPr>
            <p:ph sz="quarter" idx="10"/>
          </p:nvPr>
        </p:nvSpPr>
        <p:spPr>
          <a:xfrm>
            <a:off x="3259211" y="2362200"/>
            <a:ext cx="6573901" cy="914400"/>
          </a:xfrm>
        </p:spPr>
        <p:txBody>
          <a:bodyPr/>
          <a:lstStyle/>
          <a:p>
            <a:r>
              <a:rPr lang="en-US" dirty="0"/>
              <a:t>AI / ML Layer &amp; Case Studies</a:t>
            </a:r>
          </a:p>
        </p:txBody>
      </p:sp>
    </p:spTree>
    <p:extLst>
      <p:ext uri="{BB962C8B-B14F-4D97-AF65-F5344CB8AC3E}">
        <p14:creationId xmlns:p14="http://schemas.microsoft.com/office/powerpoint/2010/main" val="3139513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54" name="Trapezoid 53">
            <a:extLst>
              <a:ext uri="{FF2B5EF4-FFF2-40B4-BE49-F238E27FC236}">
                <a16:creationId xmlns:a16="http://schemas.microsoft.com/office/drawing/2014/main" id="{7AA723BA-CBFE-425B-8F5D-A423D953DE21}"/>
              </a:ext>
            </a:extLst>
          </p:cNvPr>
          <p:cNvSpPr/>
          <p:nvPr/>
        </p:nvSpPr>
        <p:spPr>
          <a:xfrm rot="10800000">
            <a:off x="695013" y="2096211"/>
            <a:ext cx="10940304" cy="964232"/>
          </a:xfrm>
          <a:prstGeom prst="trapezoid">
            <a:avLst>
              <a:gd name="adj" fmla="val 22099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r>
              <a:rPr lang="en-US" dirty="0"/>
              <a:t>AI / ML to Drive Business Impact</a:t>
            </a:r>
          </a:p>
        </p:txBody>
      </p:sp>
      <p:sp>
        <p:nvSpPr>
          <p:cNvPr id="20" name="Rectangle 19">
            <a:extLst>
              <a:ext uri="{FF2B5EF4-FFF2-40B4-BE49-F238E27FC236}">
                <a16:creationId xmlns:a16="http://schemas.microsoft.com/office/drawing/2014/main" id="{93B418E3-F89C-47A9-9300-00823FD4A0A2}"/>
              </a:ext>
            </a:extLst>
          </p:cNvPr>
          <p:cNvSpPr/>
          <p:nvPr/>
        </p:nvSpPr>
        <p:spPr>
          <a:xfrm>
            <a:off x="2679500" y="2204794"/>
            <a:ext cx="2319675" cy="69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i="1" dirty="0">
                <a:solidFill>
                  <a:schemeClr val="tx1"/>
                </a:solidFill>
                <a:latin typeface="Segoe UI" panose="020B0502040204020203" pitchFamily="34" charset="0"/>
                <a:cs typeface="Segoe UI" panose="020B0502040204020203" pitchFamily="34" charset="0"/>
              </a:rPr>
              <a:t>Self Serve Analytics through Micro Applications</a:t>
            </a:r>
          </a:p>
        </p:txBody>
      </p:sp>
      <p:sp>
        <p:nvSpPr>
          <p:cNvPr id="21" name="Rectangle 20">
            <a:extLst>
              <a:ext uri="{FF2B5EF4-FFF2-40B4-BE49-F238E27FC236}">
                <a16:creationId xmlns:a16="http://schemas.microsoft.com/office/drawing/2014/main" id="{7C0E76E4-3A77-4D14-AD9B-710653EDCC0C}"/>
              </a:ext>
            </a:extLst>
          </p:cNvPr>
          <p:cNvSpPr/>
          <p:nvPr/>
        </p:nvSpPr>
        <p:spPr>
          <a:xfrm>
            <a:off x="4847633" y="2209954"/>
            <a:ext cx="2444564" cy="69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i="1" dirty="0">
                <a:solidFill>
                  <a:schemeClr val="tx1"/>
                </a:solidFill>
                <a:latin typeface="Segoe UI" panose="020B0502040204020203" pitchFamily="34" charset="0"/>
                <a:cs typeface="Segoe UI" panose="020B0502040204020203" pitchFamily="34" charset="0"/>
              </a:rPr>
              <a:t>Complex Data Linearly Scalable With Data Volume</a:t>
            </a:r>
          </a:p>
        </p:txBody>
      </p:sp>
      <p:sp>
        <p:nvSpPr>
          <p:cNvPr id="22" name="Rectangle 21">
            <a:extLst>
              <a:ext uri="{FF2B5EF4-FFF2-40B4-BE49-F238E27FC236}">
                <a16:creationId xmlns:a16="http://schemas.microsoft.com/office/drawing/2014/main" id="{308FA4DD-3FBA-4709-BC59-60DCC49F25F9}"/>
              </a:ext>
            </a:extLst>
          </p:cNvPr>
          <p:cNvSpPr/>
          <p:nvPr/>
        </p:nvSpPr>
        <p:spPr>
          <a:xfrm>
            <a:off x="7183848" y="2214883"/>
            <a:ext cx="2267703" cy="69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i="1" dirty="0">
                <a:solidFill>
                  <a:schemeClr val="tx1"/>
                </a:solidFill>
                <a:latin typeface="Segoe UI" panose="020B0502040204020203" pitchFamily="34" charset="0"/>
                <a:cs typeface="Segoe UI" panose="020B0502040204020203" pitchFamily="34" charset="0"/>
              </a:rPr>
              <a:t>Faster Time To Market Due To Less Set Up Time</a:t>
            </a:r>
          </a:p>
        </p:txBody>
      </p:sp>
      <p:cxnSp>
        <p:nvCxnSpPr>
          <p:cNvPr id="23" name="Straight Connector 22">
            <a:extLst>
              <a:ext uri="{FF2B5EF4-FFF2-40B4-BE49-F238E27FC236}">
                <a16:creationId xmlns:a16="http://schemas.microsoft.com/office/drawing/2014/main" id="{5FB705F7-1CF6-47D5-B4EA-073A39DCB410}"/>
              </a:ext>
            </a:extLst>
          </p:cNvPr>
          <p:cNvCxnSpPr>
            <a:cxnSpLocks/>
          </p:cNvCxnSpPr>
          <p:nvPr/>
        </p:nvCxnSpPr>
        <p:spPr>
          <a:xfrm>
            <a:off x="2679313" y="2827785"/>
            <a:ext cx="6766560" cy="284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60E2DD1-2915-4DB3-94F7-ECCC42C37363}"/>
              </a:ext>
            </a:extLst>
          </p:cNvPr>
          <p:cNvSpPr/>
          <p:nvPr/>
        </p:nvSpPr>
        <p:spPr>
          <a:xfrm>
            <a:off x="3403764" y="5558469"/>
            <a:ext cx="5811544" cy="41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Integrated &amp; Disparate sources in Data Lake </a:t>
            </a:r>
            <a:endParaRPr lang="en-US" sz="1400" b="1" dirty="0">
              <a:solidFill>
                <a:schemeClr val="tx1"/>
              </a:solidFill>
            </a:endParaRPr>
          </a:p>
        </p:txBody>
      </p:sp>
      <p:sp>
        <p:nvSpPr>
          <p:cNvPr id="2" name="TextBox 1">
            <a:extLst>
              <a:ext uri="{FF2B5EF4-FFF2-40B4-BE49-F238E27FC236}">
                <a16:creationId xmlns:a16="http://schemas.microsoft.com/office/drawing/2014/main" id="{0F78F3A0-90E8-48C3-8967-7D67625F1C63}"/>
              </a:ext>
            </a:extLst>
          </p:cNvPr>
          <p:cNvSpPr txBox="1"/>
          <p:nvPr/>
        </p:nvSpPr>
        <p:spPr>
          <a:xfrm>
            <a:off x="641836" y="950292"/>
            <a:ext cx="2582671" cy="984885"/>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u="sng" dirty="0"/>
              <a:t>Business Planning</a:t>
            </a:r>
          </a:p>
          <a:p>
            <a:pPr marL="285750" indent="-285750">
              <a:buFont typeface="Arial" panose="020B0604020202020204" pitchFamily="34" charset="0"/>
              <a:buChar char="•"/>
            </a:pPr>
            <a:r>
              <a:rPr lang="en-US" sz="1400" dirty="0"/>
              <a:t>Demand Prediction</a:t>
            </a:r>
          </a:p>
          <a:p>
            <a:pPr marL="285750" indent="-285750">
              <a:buFont typeface="Arial" panose="020B0604020202020204" pitchFamily="34" charset="0"/>
              <a:buChar char="•"/>
            </a:pPr>
            <a:r>
              <a:rPr lang="en-US" sz="1400" dirty="0"/>
              <a:t>Market Strategy </a:t>
            </a:r>
          </a:p>
          <a:p>
            <a:pPr marL="285750" indent="-285750">
              <a:buFont typeface="Arial" panose="020B0604020202020204" pitchFamily="34" charset="0"/>
              <a:buChar char="•"/>
            </a:pPr>
            <a:r>
              <a:rPr lang="en-US" sz="1400" dirty="0"/>
              <a:t>Strategic Investments</a:t>
            </a:r>
          </a:p>
        </p:txBody>
      </p:sp>
      <p:sp>
        <p:nvSpPr>
          <p:cNvPr id="31" name="TextBox 30">
            <a:extLst>
              <a:ext uri="{FF2B5EF4-FFF2-40B4-BE49-F238E27FC236}">
                <a16:creationId xmlns:a16="http://schemas.microsoft.com/office/drawing/2014/main" id="{2B54C6BB-8F73-4E62-8C50-184B47BC9248}"/>
              </a:ext>
            </a:extLst>
          </p:cNvPr>
          <p:cNvSpPr txBox="1"/>
          <p:nvPr/>
        </p:nvSpPr>
        <p:spPr>
          <a:xfrm>
            <a:off x="3461960" y="945615"/>
            <a:ext cx="2582671" cy="984885"/>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u="sng" dirty="0"/>
              <a:t>Early Warning Alerts</a:t>
            </a:r>
          </a:p>
          <a:p>
            <a:pPr marL="285750" indent="-285750">
              <a:buFont typeface="Arial" panose="020B0604020202020204" pitchFamily="34" charset="0"/>
              <a:buChar char="•"/>
            </a:pPr>
            <a:r>
              <a:rPr lang="en-US" sz="1400" dirty="0"/>
              <a:t>Customer Complaints </a:t>
            </a:r>
          </a:p>
          <a:p>
            <a:pPr marL="285750" indent="-285750">
              <a:buFont typeface="Arial" panose="020B0604020202020204" pitchFamily="34" charset="0"/>
              <a:buChar char="•"/>
            </a:pPr>
            <a:r>
              <a:rPr lang="en-US" sz="1400" dirty="0"/>
              <a:t>Transactional Risks</a:t>
            </a:r>
          </a:p>
          <a:p>
            <a:pPr marL="285750" indent="-285750">
              <a:buFont typeface="Arial" panose="020B0604020202020204" pitchFamily="34" charset="0"/>
              <a:buChar char="•"/>
            </a:pPr>
            <a:r>
              <a:rPr lang="en-US" sz="1400" dirty="0"/>
              <a:t>Loss Prevention</a:t>
            </a:r>
          </a:p>
        </p:txBody>
      </p:sp>
      <p:sp>
        <p:nvSpPr>
          <p:cNvPr id="32" name="TextBox 31">
            <a:extLst>
              <a:ext uri="{FF2B5EF4-FFF2-40B4-BE49-F238E27FC236}">
                <a16:creationId xmlns:a16="http://schemas.microsoft.com/office/drawing/2014/main" id="{3BDBE9F3-3D19-4287-BDAE-751B63F1A561}"/>
              </a:ext>
            </a:extLst>
          </p:cNvPr>
          <p:cNvSpPr txBox="1"/>
          <p:nvPr/>
        </p:nvSpPr>
        <p:spPr>
          <a:xfrm>
            <a:off x="6257303" y="954064"/>
            <a:ext cx="2582671" cy="984885"/>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u="sng" dirty="0"/>
              <a:t>Innovation / Insights</a:t>
            </a:r>
          </a:p>
          <a:p>
            <a:pPr marL="285750" indent="-285750">
              <a:buFont typeface="Arial" panose="020B0604020202020204" pitchFamily="34" charset="0"/>
              <a:buChar char="•"/>
            </a:pPr>
            <a:r>
              <a:rPr lang="en-US" sz="1400" dirty="0"/>
              <a:t>Voice of Consumer </a:t>
            </a:r>
          </a:p>
          <a:p>
            <a:pPr marL="285750" indent="-285750">
              <a:buFont typeface="Arial" panose="020B0604020202020204" pitchFamily="34" charset="0"/>
              <a:buChar char="•"/>
            </a:pPr>
            <a:r>
              <a:rPr lang="en-US" sz="1400" dirty="0"/>
              <a:t>Competitive Intelligence</a:t>
            </a:r>
          </a:p>
          <a:p>
            <a:pPr marL="285750" indent="-285750">
              <a:buFont typeface="Arial" panose="020B0604020202020204" pitchFamily="34" charset="0"/>
              <a:buChar char="•"/>
            </a:pPr>
            <a:r>
              <a:rPr lang="en-US" sz="1400" dirty="0"/>
              <a:t>Product Governance</a:t>
            </a:r>
          </a:p>
        </p:txBody>
      </p:sp>
      <p:sp>
        <p:nvSpPr>
          <p:cNvPr id="33" name="TextBox 32">
            <a:extLst>
              <a:ext uri="{FF2B5EF4-FFF2-40B4-BE49-F238E27FC236}">
                <a16:creationId xmlns:a16="http://schemas.microsoft.com/office/drawing/2014/main" id="{01DC09F4-E36C-4121-85DD-6ECD51C00EBD}"/>
              </a:ext>
            </a:extLst>
          </p:cNvPr>
          <p:cNvSpPr txBox="1"/>
          <p:nvPr/>
        </p:nvSpPr>
        <p:spPr>
          <a:xfrm>
            <a:off x="9052646" y="943884"/>
            <a:ext cx="2582671" cy="984885"/>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u="sng" dirty="0"/>
              <a:t>Customer Engagement</a:t>
            </a:r>
          </a:p>
          <a:p>
            <a:pPr marL="285750" indent="-285750">
              <a:buFont typeface="Arial" panose="020B0604020202020204" pitchFamily="34" charset="0"/>
              <a:buChar char="•"/>
            </a:pPr>
            <a:r>
              <a:rPr lang="en-US" sz="1400" dirty="0"/>
              <a:t>Personalization</a:t>
            </a:r>
          </a:p>
          <a:p>
            <a:pPr marL="285750" indent="-285750">
              <a:buFont typeface="Arial" panose="020B0604020202020204" pitchFamily="34" charset="0"/>
              <a:buChar char="•"/>
            </a:pPr>
            <a:r>
              <a:rPr lang="en-US" sz="1400" dirty="0"/>
              <a:t>Acquisition &amp; Conversion </a:t>
            </a:r>
          </a:p>
          <a:p>
            <a:pPr marL="285750" indent="-285750">
              <a:buFont typeface="Arial" panose="020B0604020202020204" pitchFamily="34" charset="0"/>
              <a:buChar char="•"/>
            </a:pPr>
            <a:r>
              <a:rPr lang="en-US" sz="1400" dirty="0"/>
              <a:t>Customer Experiences</a:t>
            </a:r>
          </a:p>
        </p:txBody>
      </p:sp>
      <p:pic>
        <p:nvPicPr>
          <p:cNvPr id="8" name="Picture 7">
            <a:extLst>
              <a:ext uri="{FF2B5EF4-FFF2-40B4-BE49-F238E27FC236}">
                <a16:creationId xmlns:a16="http://schemas.microsoft.com/office/drawing/2014/main" id="{5964CB0E-7799-4650-8249-0AC37F4961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37161" y="3349049"/>
            <a:ext cx="964883" cy="964883"/>
          </a:xfrm>
          <a:prstGeom prst="rect">
            <a:avLst/>
          </a:prstGeom>
        </p:spPr>
      </p:pic>
      <p:pic>
        <p:nvPicPr>
          <p:cNvPr id="6148" name="Picture 4" descr="Image result for machine learning icon">
            <a:extLst>
              <a:ext uri="{FF2B5EF4-FFF2-40B4-BE49-F238E27FC236}">
                <a16:creationId xmlns:a16="http://schemas.microsoft.com/office/drawing/2014/main" id="{989FE0BD-5847-4839-8148-44A1A0DFF99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283939" y="3408519"/>
            <a:ext cx="868417" cy="86841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D02B207-4DF2-4149-B93C-2A971D7D87C0}"/>
              </a:ext>
            </a:extLst>
          </p:cNvPr>
          <p:cNvSpPr txBox="1"/>
          <p:nvPr/>
        </p:nvSpPr>
        <p:spPr>
          <a:xfrm>
            <a:off x="4087097" y="3646825"/>
            <a:ext cx="4127342"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Artificial Intelligence / Machine Learning </a:t>
            </a:r>
          </a:p>
        </p:txBody>
      </p:sp>
      <p:sp>
        <p:nvSpPr>
          <p:cNvPr id="14" name="Rectangle 13">
            <a:extLst>
              <a:ext uri="{FF2B5EF4-FFF2-40B4-BE49-F238E27FC236}">
                <a16:creationId xmlns:a16="http://schemas.microsoft.com/office/drawing/2014/main" id="{FB8851B7-CC5D-4DE9-AD6F-B025EA04659A}"/>
              </a:ext>
            </a:extLst>
          </p:cNvPr>
          <p:cNvSpPr/>
          <p:nvPr/>
        </p:nvSpPr>
        <p:spPr>
          <a:xfrm>
            <a:off x="2807698" y="3202927"/>
            <a:ext cx="6686140" cy="1252933"/>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D92FE29D-389B-4293-ACD9-CA12F4D1F3E8}"/>
              </a:ext>
            </a:extLst>
          </p:cNvPr>
          <p:cNvCxnSpPr>
            <a:cxnSpLocks/>
          </p:cNvCxnSpPr>
          <p:nvPr/>
        </p:nvCxnSpPr>
        <p:spPr>
          <a:xfrm flipV="1">
            <a:off x="2679313" y="2296812"/>
            <a:ext cx="6766560" cy="132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941BC37-B9ED-4281-8D40-8DB0DC558D1C}"/>
              </a:ext>
            </a:extLst>
          </p:cNvPr>
          <p:cNvCxnSpPr>
            <a:cxnSpLocks/>
          </p:cNvCxnSpPr>
          <p:nvPr/>
        </p:nvCxnSpPr>
        <p:spPr>
          <a:xfrm>
            <a:off x="2552973" y="5448256"/>
            <a:ext cx="6917599" cy="0"/>
          </a:xfrm>
          <a:prstGeom prst="line">
            <a:avLst/>
          </a:prstGeom>
          <a:ln w="1905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15B704EE-0AA3-46F1-B49D-36C56DC5DCD5}"/>
              </a:ext>
            </a:extLst>
          </p:cNvPr>
          <p:cNvCxnSpPr>
            <a:cxnSpLocks/>
          </p:cNvCxnSpPr>
          <p:nvPr/>
        </p:nvCxnSpPr>
        <p:spPr>
          <a:xfrm>
            <a:off x="2558733" y="6118816"/>
            <a:ext cx="6917599" cy="0"/>
          </a:xfrm>
          <a:prstGeom prst="line">
            <a:avLst/>
          </a:prstGeom>
          <a:ln w="19050"/>
        </p:spPr>
        <p:style>
          <a:lnRef idx="2">
            <a:schemeClr val="dk1"/>
          </a:lnRef>
          <a:fillRef idx="0">
            <a:schemeClr val="dk1"/>
          </a:fillRef>
          <a:effectRef idx="1">
            <a:schemeClr val="dk1"/>
          </a:effectRef>
          <a:fontRef idx="minor">
            <a:schemeClr val="tx1"/>
          </a:fontRef>
        </p:style>
      </p:cxnSp>
      <p:pic>
        <p:nvPicPr>
          <p:cNvPr id="51" name="Picture 50">
            <a:extLst>
              <a:ext uri="{FF2B5EF4-FFF2-40B4-BE49-F238E27FC236}">
                <a16:creationId xmlns:a16="http://schemas.microsoft.com/office/drawing/2014/main" id="{11E0F95C-713A-4CC3-8E33-8DABEF5D215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9120" y="5100836"/>
            <a:ext cx="977097" cy="977097"/>
          </a:xfrm>
          <a:prstGeom prst="rect">
            <a:avLst/>
          </a:prstGeom>
        </p:spPr>
      </p:pic>
      <p:sp>
        <p:nvSpPr>
          <p:cNvPr id="43" name="Arrow: Down 42">
            <a:extLst>
              <a:ext uri="{FF2B5EF4-FFF2-40B4-BE49-F238E27FC236}">
                <a16:creationId xmlns:a16="http://schemas.microsoft.com/office/drawing/2014/main" id="{A35A437C-C06E-4A66-81BF-E3F7B2AEFB5B}"/>
              </a:ext>
            </a:extLst>
          </p:cNvPr>
          <p:cNvSpPr/>
          <p:nvPr/>
        </p:nvSpPr>
        <p:spPr>
          <a:xfrm rot="10800000">
            <a:off x="4507480" y="4710554"/>
            <a:ext cx="548640" cy="39028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9" name="Arrow: Down 58">
            <a:extLst>
              <a:ext uri="{FF2B5EF4-FFF2-40B4-BE49-F238E27FC236}">
                <a16:creationId xmlns:a16="http://schemas.microsoft.com/office/drawing/2014/main" id="{36B6474E-798D-4C4B-9C3C-C3315D629442}"/>
              </a:ext>
            </a:extLst>
          </p:cNvPr>
          <p:cNvSpPr/>
          <p:nvPr/>
        </p:nvSpPr>
        <p:spPr>
          <a:xfrm rot="10800000">
            <a:off x="5397269" y="4700011"/>
            <a:ext cx="548640" cy="39028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0" name="Arrow: Down 59">
            <a:extLst>
              <a:ext uri="{FF2B5EF4-FFF2-40B4-BE49-F238E27FC236}">
                <a16:creationId xmlns:a16="http://schemas.microsoft.com/office/drawing/2014/main" id="{EACB8ADB-9F97-4886-9B9A-996C761D33E7}"/>
              </a:ext>
            </a:extLst>
          </p:cNvPr>
          <p:cNvSpPr/>
          <p:nvPr/>
        </p:nvSpPr>
        <p:spPr>
          <a:xfrm rot="10800000">
            <a:off x="6220743" y="4700010"/>
            <a:ext cx="548640" cy="39028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1" name="Arrow: Down 60">
            <a:extLst>
              <a:ext uri="{FF2B5EF4-FFF2-40B4-BE49-F238E27FC236}">
                <a16:creationId xmlns:a16="http://schemas.microsoft.com/office/drawing/2014/main" id="{E11DA64C-68B3-44C6-8FB3-BFA5DA0F758D}"/>
              </a:ext>
            </a:extLst>
          </p:cNvPr>
          <p:cNvSpPr/>
          <p:nvPr/>
        </p:nvSpPr>
        <p:spPr>
          <a:xfrm rot="10800000">
            <a:off x="7154096" y="4700010"/>
            <a:ext cx="548640" cy="39028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63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1" name="Rectangle 20"/>
          <p:cNvSpPr/>
          <p:nvPr/>
        </p:nvSpPr>
        <p:spPr>
          <a:xfrm>
            <a:off x="0" y="905642"/>
            <a:ext cx="12192003" cy="23525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Risk Identification By Modeling Customer Behavioral Patterns</a:t>
            </a:r>
          </a:p>
        </p:txBody>
      </p:sp>
      <p:sp>
        <p:nvSpPr>
          <p:cNvPr id="4" name="Rectangle 3">
            <a:extLst>
              <a:ext uri="{FF2B5EF4-FFF2-40B4-BE49-F238E27FC236}">
                <a16:creationId xmlns:a16="http://schemas.microsoft.com/office/drawing/2014/main" id="{8BFC7A89-2FD2-4CBD-9177-3E04391D768E}"/>
              </a:ext>
            </a:extLst>
          </p:cNvPr>
          <p:cNvSpPr/>
          <p:nvPr/>
        </p:nvSpPr>
        <p:spPr>
          <a:xfrm>
            <a:off x="124214" y="1460685"/>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5" name="Rectangle 4">
            <a:extLst>
              <a:ext uri="{FF2B5EF4-FFF2-40B4-BE49-F238E27FC236}">
                <a16:creationId xmlns:a16="http://schemas.microsoft.com/office/drawing/2014/main" id="{97479664-823A-461D-85A5-1529611A3B1A}"/>
              </a:ext>
            </a:extLst>
          </p:cNvPr>
          <p:cNvSpPr/>
          <p:nvPr/>
        </p:nvSpPr>
        <p:spPr>
          <a:xfrm>
            <a:off x="124213" y="1339748"/>
            <a:ext cx="3818667" cy="1800512"/>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6" name="Rectangle 5">
            <a:extLst>
              <a:ext uri="{FF2B5EF4-FFF2-40B4-BE49-F238E27FC236}">
                <a16:creationId xmlns:a16="http://schemas.microsoft.com/office/drawing/2014/main" id="{721DAFDB-813D-4CCF-BBE9-5126EF4DAD14}"/>
              </a:ext>
            </a:extLst>
          </p:cNvPr>
          <p:cNvSpPr/>
          <p:nvPr/>
        </p:nvSpPr>
        <p:spPr>
          <a:xfrm>
            <a:off x="167129" y="1635085"/>
            <a:ext cx="3775752" cy="844142"/>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Segoe UI" panose="020B0502040204020203" pitchFamily="34" charset="0"/>
                <a:cs typeface="Arial" panose="020B0604020202020204" pitchFamily="34" charset="0"/>
              </a:rPr>
              <a:t>Warranty claim predictions were based on an historical average computed across all categories of drivers</a:t>
            </a:r>
          </a:p>
        </p:txBody>
      </p:sp>
      <p:sp>
        <p:nvSpPr>
          <p:cNvPr id="7" name="Rectangle 6">
            <a:extLst>
              <a:ext uri="{FF2B5EF4-FFF2-40B4-BE49-F238E27FC236}">
                <a16:creationId xmlns:a16="http://schemas.microsoft.com/office/drawing/2014/main" id="{F5E4051F-42E4-4629-8C8E-0DBED137AE23}"/>
              </a:ext>
            </a:extLst>
          </p:cNvPr>
          <p:cNvSpPr/>
          <p:nvPr/>
        </p:nvSpPr>
        <p:spPr>
          <a:xfrm>
            <a:off x="120389" y="1358943"/>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The “Before” State</a:t>
            </a:r>
          </a:p>
        </p:txBody>
      </p:sp>
      <p:sp>
        <p:nvSpPr>
          <p:cNvPr id="8" name="Rectangle 7">
            <a:extLst>
              <a:ext uri="{FF2B5EF4-FFF2-40B4-BE49-F238E27FC236}">
                <a16:creationId xmlns:a16="http://schemas.microsoft.com/office/drawing/2014/main" id="{02CA7B3D-8A8B-4285-AB1E-9253C7B49744}"/>
              </a:ext>
            </a:extLst>
          </p:cNvPr>
          <p:cNvSpPr/>
          <p:nvPr/>
        </p:nvSpPr>
        <p:spPr>
          <a:xfrm>
            <a:off x="8165256" y="1340980"/>
            <a:ext cx="3822738" cy="1857445"/>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9" name="Rectangle 8">
            <a:extLst>
              <a:ext uri="{FF2B5EF4-FFF2-40B4-BE49-F238E27FC236}">
                <a16:creationId xmlns:a16="http://schemas.microsoft.com/office/drawing/2014/main" id="{D7B81510-2D55-4F5B-80CA-65AABF25A119}"/>
              </a:ext>
            </a:extLst>
          </p:cNvPr>
          <p:cNvSpPr/>
          <p:nvPr/>
        </p:nvSpPr>
        <p:spPr>
          <a:xfrm>
            <a:off x="113087" y="811202"/>
            <a:ext cx="1207891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lvl="0">
              <a:lnSpc>
                <a:spcPct val="120000"/>
              </a:lnSpc>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The Problem:  </a:t>
            </a:r>
            <a:r>
              <a:rPr lang="en-US" sz="1400" kern="0" dirty="0">
                <a:solidFill>
                  <a:srgbClr val="44546A"/>
                </a:solidFill>
                <a:latin typeface="Arial" panose="020B0604020202020204" pitchFamily="34" charset="0"/>
                <a:ea typeface="Segoe UI" panose="020B0502040204020203" pitchFamily="34" charset="0"/>
                <a:cs typeface="Arial" panose="020B0604020202020204" pitchFamily="34" charset="0"/>
              </a:rPr>
              <a:t>Costs incurred due to warranty claims had a negative impact of almost 2.5% on the bottom line</a:t>
            </a:r>
            <a:endParaRPr kumimoji="0" lang="en-US" sz="1400" b="0"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10" name="Rectangle 9">
            <a:extLst>
              <a:ext uri="{FF2B5EF4-FFF2-40B4-BE49-F238E27FC236}">
                <a16:creationId xmlns:a16="http://schemas.microsoft.com/office/drawing/2014/main" id="{D792F91D-066C-427F-92F7-4AC89C81E72C}"/>
              </a:ext>
            </a:extLst>
          </p:cNvPr>
          <p:cNvSpPr/>
          <p:nvPr/>
        </p:nvSpPr>
        <p:spPr>
          <a:xfrm>
            <a:off x="4119161" y="1460685"/>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11" name="Rectangle 10">
            <a:extLst>
              <a:ext uri="{FF2B5EF4-FFF2-40B4-BE49-F238E27FC236}">
                <a16:creationId xmlns:a16="http://schemas.microsoft.com/office/drawing/2014/main" id="{133F7A02-CECF-4FA1-B630-03F1A40E9206}"/>
              </a:ext>
            </a:extLst>
          </p:cNvPr>
          <p:cNvSpPr/>
          <p:nvPr/>
        </p:nvSpPr>
        <p:spPr>
          <a:xfrm>
            <a:off x="4159953" y="1339384"/>
            <a:ext cx="3818667" cy="1859454"/>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14" name="Rectangle 13">
            <a:extLst>
              <a:ext uri="{FF2B5EF4-FFF2-40B4-BE49-F238E27FC236}">
                <a16:creationId xmlns:a16="http://schemas.microsoft.com/office/drawing/2014/main" id="{32AE916C-E6F9-4132-AB29-9FCE00FB4B29}"/>
              </a:ext>
            </a:extLst>
          </p:cNvPr>
          <p:cNvSpPr/>
          <p:nvPr/>
        </p:nvSpPr>
        <p:spPr>
          <a:xfrm>
            <a:off x="4241348" y="1339383"/>
            <a:ext cx="2534636" cy="307777"/>
          </a:xfrm>
          <a:prstGeom prst="rect">
            <a:avLst/>
          </a:prstGeom>
        </p:spPr>
        <p:txBody>
          <a:bodyPr wrap="square">
            <a:spAutoFit/>
          </a:bodyPr>
          <a:lstStyle/>
          <a:p>
            <a:pPr lvl="0">
              <a:defRPr/>
            </a:pPr>
            <a:r>
              <a:rPr lang="en-US" sz="1400" b="1" kern="0" dirty="0">
                <a:solidFill>
                  <a:srgbClr val="44546A"/>
                </a:solidFill>
                <a:latin typeface="Arial" panose="020B0604020202020204" pitchFamily="34" charset="0"/>
                <a:ea typeface="Segoe UI" panose="020B0502040204020203" pitchFamily="34" charset="0"/>
                <a:cs typeface="Arial" panose="020B0604020202020204" pitchFamily="34" charset="0"/>
              </a:rPr>
              <a:t>LatentView Solution</a:t>
            </a:r>
          </a:p>
        </p:txBody>
      </p:sp>
      <p:sp>
        <p:nvSpPr>
          <p:cNvPr id="15" name="Rectangle 14">
            <a:extLst>
              <a:ext uri="{FF2B5EF4-FFF2-40B4-BE49-F238E27FC236}">
                <a16:creationId xmlns:a16="http://schemas.microsoft.com/office/drawing/2014/main" id="{FC048599-D9BB-4667-8B24-1395E6C8387D}"/>
              </a:ext>
            </a:extLst>
          </p:cNvPr>
          <p:cNvSpPr/>
          <p:nvPr/>
        </p:nvSpPr>
        <p:spPr>
          <a:xfrm>
            <a:off x="120389" y="460393"/>
            <a:ext cx="4215201"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lvl="0">
              <a:defRPr/>
            </a:pPr>
            <a:r>
              <a:rPr lang="en-US" sz="1400" b="1" kern="0" dirty="0">
                <a:solidFill>
                  <a:srgbClr val="44546A"/>
                </a:solidFill>
                <a:latin typeface="Arial" panose="020B0604020202020204" pitchFamily="34" charset="0"/>
                <a:ea typeface="Segoe UI" panose="020B0502040204020203" pitchFamily="34" charset="0"/>
                <a:cs typeface="Arial" panose="020B0604020202020204" pitchFamily="34" charset="0"/>
              </a:rPr>
              <a:t>Europe-based Iconic Automobile Manufacturer </a:t>
            </a:r>
          </a:p>
        </p:txBody>
      </p:sp>
      <p:sp>
        <p:nvSpPr>
          <p:cNvPr id="16" name="Rectangle 15">
            <a:extLst>
              <a:ext uri="{FF2B5EF4-FFF2-40B4-BE49-F238E27FC236}">
                <a16:creationId xmlns:a16="http://schemas.microsoft.com/office/drawing/2014/main" id="{94278F29-C1E9-4520-97CF-D680CD54EB40}"/>
              </a:ext>
            </a:extLst>
          </p:cNvPr>
          <p:cNvSpPr/>
          <p:nvPr/>
        </p:nvSpPr>
        <p:spPr>
          <a:xfrm>
            <a:off x="4241348" y="1578687"/>
            <a:ext cx="3850934" cy="1102674"/>
          </a:xfrm>
          <a:prstGeom prst="rect">
            <a:avLst/>
          </a:prstGeom>
        </p:spPr>
        <p:txBody>
          <a:bodyPr wrap="square">
            <a:spAutoFit/>
          </a:bodyPr>
          <a:lstStyle/>
          <a:p>
            <a:pPr>
              <a:lnSpc>
                <a:spcPct val="120000"/>
              </a:lnSpc>
            </a:pPr>
            <a:r>
              <a:rPr lang="en-US" sz="1400" noProof="1">
                <a:solidFill>
                  <a:prstClr val="black"/>
                </a:solidFill>
                <a:latin typeface="Arial" panose="020B0604020202020204" pitchFamily="34" charset="0"/>
                <a:ea typeface="Segoe UI" panose="020B0502040204020203" pitchFamily="34" charset="0"/>
                <a:cs typeface="Arial" panose="020B0604020202020204" pitchFamily="34" charset="0"/>
              </a:rPr>
              <a:t>Driving styles were identified based on vehicle usage and historical warranty claims which were then used to accurately predict future claims for each driving style</a:t>
            </a:r>
          </a:p>
        </p:txBody>
      </p:sp>
      <p:sp>
        <p:nvSpPr>
          <p:cNvPr id="19" name="Rectangle 18">
            <a:extLst>
              <a:ext uri="{FF2B5EF4-FFF2-40B4-BE49-F238E27FC236}">
                <a16:creationId xmlns:a16="http://schemas.microsoft.com/office/drawing/2014/main" id="{F5E4051F-42E4-4629-8C8E-0DBED137AE23}"/>
              </a:ext>
            </a:extLst>
          </p:cNvPr>
          <p:cNvSpPr/>
          <p:nvPr/>
        </p:nvSpPr>
        <p:spPr>
          <a:xfrm>
            <a:off x="8220492" y="1358943"/>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The “After” State</a:t>
            </a:r>
          </a:p>
        </p:txBody>
      </p:sp>
      <p:sp>
        <p:nvSpPr>
          <p:cNvPr id="20" name="Rectangle 19">
            <a:extLst>
              <a:ext uri="{FF2B5EF4-FFF2-40B4-BE49-F238E27FC236}">
                <a16:creationId xmlns:a16="http://schemas.microsoft.com/office/drawing/2014/main" id="{721DAFDB-813D-4CCF-BBE9-5126EF4DAD14}"/>
              </a:ext>
            </a:extLst>
          </p:cNvPr>
          <p:cNvSpPr/>
          <p:nvPr/>
        </p:nvSpPr>
        <p:spPr>
          <a:xfrm>
            <a:off x="8227543" y="1612293"/>
            <a:ext cx="3775752" cy="1102674"/>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Segoe UI" panose="020B0502040204020203" pitchFamily="34" charset="0"/>
                <a:cs typeface="Arial" panose="020B0604020202020204" pitchFamily="34" charset="0"/>
              </a:rPr>
              <a:t>Warranty costs reduced by 35% for the “long pause and short trips” driving style due to proactive ‘drive right’ messaging communicated to at-risk drivers</a:t>
            </a:r>
          </a:p>
        </p:txBody>
      </p:sp>
      <p:sp>
        <p:nvSpPr>
          <p:cNvPr id="26" name="Rectangle 25">
            <a:extLst>
              <a:ext uri="{FF2B5EF4-FFF2-40B4-BE49-F238E27FC236}">
                <a16:creationId xmlns:a16="http://schemas.microsoft.com/office/drawing/2014/main" id="{DA5CF361-2FD1-4D71-9C2F-8034A2522C67}"/>
              </a:ext>
            </a:extLst>
          </p:cNvPr>
          <p:cNvSpPr/>
          <p:nvPr/>
        </p:nvSpPr>
        <p:spPr>
          <a:xfrm>
            <a:off x="120389" y="3352618"/>
            <a:ext cx="7504558" cy="3178024"/>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7" name="Picture 4" descr=" See full-sized image  ">
            <a:extLst>
              <a:ext uri="{FF2B5EF4-FFF2-40B4-BE49-F238E27FC236}">
                <a16:creationId xmlns:a16="http://schemas.microsoft.com/office/drawing/2014/main" id="{47EF8889-54B4-4DEC-B20E-8EE17369E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640" y="3369044"/>
            <a:ext cx="519300" cy="51930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C386E90-9D18-46EF-9ECA-DFF5A0B4C568}"/>
              </a:ext>
            </a:extLst>
          </p:cNvPr>
          <p:cNvSpPr txBox="1"/>
          <p:nvPr/>
        </p:nvSpPr>
        <p:spPr>
          <a:xfrm>
            <a:off x="8160982" y="4304940"/>
            <a:ext cx="3878791" cy="1184940"/>
          </a:xfrm>
          <a:prstGeom prst="rect">
            <a:avLst/>
          </a:prstGeom>
          <a:noFill/>
          <a:ln w="9525">
            <a:solidFill>
              <a:schemeClr val="tx1"/>
            </a:solidFill>
            <a:prstDash val="lgDashDotDot"/>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1" u="none" strike="noStrike" kern="0" cap="none" spc="0" normalizeH="0" baseline="0" noProof="0" dirty="0">
                <a:ln>
                  <a:noFill/>
                </a:ln>
                <a:solidFill>
                  <a:schemeClr val="accent5">
                    <a:lumMod val="75000"/>
                  </a:schemeClr>
                </a:solidFill>
                <a:effectLst/>
                <a:uLnTx/>
                <a:uFillTx/>
              </a:rPr>
              <a:t>C1 – &gt; 30K/</a:t>
            </a:r>
            <a:r>
              <a:rPr kumimoji="0" lang="en-US" sz="1100" b="1" i="1" u="none" strike="noStrike" kern="0" cap="none" spc="0" normalizeH="0" baseline="0" noProof="0" dirty="0" err="1">
                <a:ln>
                  <a:noFill/>
                </a:ln>
                <a:solidFill>
                  <a:schemeClr val="accent5">
                    <a:lumMod val="75000"/>
                  </a:schemeClr>
                </a:solidFill>
                <a:effectLst/>
                <a:uLnTx/>
                <a:uFillTx/>
              </a:rPr>
              <a:t>Yr</a:t>
            </a:r>
            <a:r>
              <a:rPr kumimoji="0" lang="en-US" sz="1100" b="1" i="1" u="none" strike="noStrike" kern="0" cap="none" spc="0" normalizeH="0" baseline="0" noProof="0" dirty="0">
                <a:ln>
                  <a:noFill/>
                </a:ln>
                <a:solidFill>
                  <a:schemeClr val="accent5">
                    <a:lumMod val="75000"/>
                  </a:schemeClr>
                </a:solidFill>
                <a:effectLst/>
                <a:uLnTx/>
                <a:uFillTx/>
              </a:rPr>
              <a:t>, 30% Long Trips, 25% - Acceleration &gt; 200KMPH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5">
                    <a:lumMod val="75000"/>
                  </a:schemeClr>
                </a:solidFill>
                <a:effectLst/>
                <a:uLnTx/>
                <a:uFillTx/>
              </a:rPr>
              <a:t>Typical Issues: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5">
                    <a:lumMod val="75000"/>
                  </a:schemeClr>
                </a:solidFill>
                <a:effectLst/>
                <a:uLnTx/>
                <a:uFillTx/>
              </a:rPr>
              <a:t>Head Gasket Failure, Soot in the oil, Engine mount issues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5">
                    <a:lumMod val="75000"/>
                  </a:schemeClr>
                </a:solidFill>
                <a:effectLst/>
                <a:uLnTx/>
                <a:uFillTx/>
              </a:rPr>
              <a:t>Calculated Risk: </a:t>
            </a:r>
            <a:r>
              <a:rPr kumimoji="0" lang="en-US" sz="1200" b="0" i="0" u="none" strike="noStrike" kern="0" cap="none" spc="0" normalizeH="0" baseline="0" noProof="0" dirty="0">
                <a:ln>
                  <a:noFill/>
                </a:ln>
                <a:solidFill>
                  <a:schemeClr val="accent5">
                    <a:lumMod val="75000"/>
                  </a:schemeClr>
                </a:solidFill>
                <a:effectLst/>
                <a:uLnTx/>
                <a:uFillTx/>
              </a:rPr>
              <a:t>€2.400,00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5">
                    <a:lumMod val="75000"/>
                  </a:schemeClr>
                </a:solidFill>
                <a:effectLst/>
                <a:uLnTx/>
                <a:uFillTx/>
              </a:rPr>
              <a:t>Risky Clusters:</a:t>
            </a:r>
            <a:r>
              <a:rPr kumimoji="0" lang="en-US" sz="1200" b="0" i="0" u="none" strike="noStrike" kern="0" cap="none" spc="0" normalizeH="0" baseline="0" noProof="0" dirty="0">
                <a:ln>
                  <a:noFill/>
                </a:ln>
                <a:solidFill>
                  <a:schemeClr val="accent5">
                    <a:lumMod val="75000"/>
                  </a:schemeClr>
                </a:solidFill>
                <a:effectLst/>
                <a:uLnTx/>
                <a:uFillTx/>
              </a:rPr>
              <a:t> C2, C6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5">
                    <a:lumMod val="75000"/>
                  </a:schemeClr>
                </a:solidFill>
                <a:effectLst/>
                <a:uLnTx/>
                <a:uFillTx/>
              </a:rPr>
              <a:t>Cause: </a:t>
            </a:r>
            <a:r>
              <a:rPr kumimoji="0" lang="en-US" sz="1200" b="0" i="0" u="none" strike="noStrike" kern="0" cap="none" spc="0" normalizeH="0" baseline="0" noProof="0" dirty="0">
                <a:ln>
                  <a:noFill/>
                </a:ln>
                <a:solidFill>
                  <a:schemeClr val="accent5">
                    <a:lumMod val="75000"/>
                  </a:schemeClr>
                </a:solidFill>
                <a:effectLst/>
                <a:uLnTx/>
                <a:uFillTx/>
              </a:rPr>
              <a:t>High Acceleration in winter without heating </a:t>
            </a:r>
          </a:p>
        </p:txBody>
      </p:sp>
      <p:sp>
        <p:nvSpPr>
          <p:cNvPr id="29" name="TextBox 28">
            <a:extLst>
              <a:ext uri="{FF2B5EF4-FFF2-40B4-BE49-F238E27FC236}">
                <a16:creationId xmlns:a16="http://schemas.microsoft.com/office/drawing/2014/main" id="{3A2BEFAE-5A9B-4931-8445-CB4DA6FE1ABF}"/>
              </a:ext>
            </a:extLst>
          </p:cNvPr>
          <p:cNvSpPr txBox="1"/>
          <p:nvPr/>
        </p:nvSpPr>
        <p:spPr>
          <a:xfrm>
            <a:off x="763940" y="3455709"/>
            <a:ext cx="223562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Controller Readout Data</a:t>
            </a:r>
          </a:p>
        </p:txBody>
      </p:sp>
      <p:pic>
        <p:nvPicPr>
          <p:cNvPr id="30" name="Picture 29">
            <a:extLst>
              <a:ext uri="{FF2B5EF4-FFF2-40B4-BE49-F238E27FC236}">
                <a16:creationId xmlns:a16="http://schemas.microsoft.com/office/drawing/2014/main" id="{DDDB92B8-399D-4EFA-B9D1-08474C7744DC}"/>
              </a:ext>
            </a:extLst>
          </p:cNvPr>
          <p:cNvPicPr>
            <a:picLocks noChangeAspect="1"/>
          </p:cNvPicPr>
          <p:nvPr/>
        </p:nvPicPr>
        <p:blipFill rotWithShape="1">
          <a:blip r:embed="rId4"/>
          <a:srcRect l="77" t="13210" r="16641" b="39532"/>
          <a:stretch/>
        </p:blipFill>
        <p:spPr>
          <a:xfrm>
            <a:off x="457942" y="3926920"/>
            <a:ext cx="6747866" cy="2428998"/>
          </a:xfrm>
          <a:prstGeom prst="rect">
            <a:avLst/>
          </a:prstGeom>
        </p:spPr>
      </p:pic>
      <p:sp>
        <p:nvSpPr>
          <p:cNvPr id="31" name="Rectangle 30">
            <a:extLst>
              <a:ext uri="{FF2B5EF4-FFF2-40B4-BE49-F238E27FC236}">
                <a16:creationId xmlns:a16="http://schemas.microsoft.com/office/drawing/2014/main" id="{4402C0B6-4B70-43B7-AE51-CA910477FAC2}"/>
              </a:ext>
            </a:extLst>
          </p:cNvPr>
          <p:cNvSpPr/>
          <p:nvPr/>
        </p:nvSpPr>
        <p:spPr>
          <a:xfrm>
            <a:off x="4713598" y="3369044"/>
            <a:ext cx="2929318" cy="383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w="0"/>
                <a:solidFill>
                  <a:schemeClr val="accent2"/>
                </a:solidFill>
                <a:effectLst>
                  <a:outerShdw blurRad="38100" dist="19050" dir="2700000" algn="tl" rotWithShape="0">
                    <a:schemeClr val="dk1">
                      <a:alpha val="40000"/>
                    </a:schemeClr>
                  </a:outerShdw>
                </a:effectLst>
                <a:uLnTx/>
                <a:uFillTx/>
              </a:rPr>
              <a:t>Hypothesis Testing Tool</a:t>
            </a:r>
          </a:p>
        </p:txBody>
      </p:sp>
      <p:cxnSp>
        <p:nvCxnSpPr>
          <p:cNvPr id="32" name="Straight Arrow Connector 31">
            <a:extLst>
              <a:ext uri="{FF2B5EF4-FFF2-40B4-BE49-F238E27FC236}">
                <a16:creationId xmlns:a16="http://schemas.microsoft.com/office/drawing/2014/main" id="{E93EA701-70E1-4EBC-86D7-74280410CE12}"/>
              </a:ext>
            </a:extLst>
          </p:cNvPr>
          <p:cNvCxnSpPr>
            <a:endCxn id="28" idx="1"/>
          </p:cNvCxnSpPr>
          <p:nvPr/>
        </p:nvCxnSpPr>
        <p:spPr>
          <a:xfrm>
            <a:off x="7665769" y="4894085"/>
            <a:ext cx="495213" cy="3325"/>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9419F37-6B87-471C-892B-277F7CB0D3BE}"/>
              </a:ext>
            </a:extLst>
          </p:cNvPr>
          <p:cNvSpPr txBox="1"/>
          <p:nvPr/>
        </p:nvSpPr>
        <p:spPr>
          <a:xfrm>
            <a:off x="9620213" y="3870793"/>
            <a:ext cx="165012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Text" lastClr="000000"/>
                </a:solidFill>
                <a:effectLst/>
                <a:uLnTx/>
                <a:uFillTx/>
              </a:rPr>
              <a:t>Output</a:t>
            </a:r>
          </a:p>
        </p:txBody>
      </p:sp>
    </p:spTree>
    <p:extLst>
      <p:ext uri="{BB962C8B-B14F-4D97-AF65-F5344CB8AC3E}">
        <p14:creationId xmlns:p14="http://schemas.microsoft.com/office/powerpoint/2010/main" val="2654594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1" name="Rectangle 20"/>
          <p:cNvSpPr/>
          <p:nvPr/>
        </p:nvSpPr>
        <p:spPr>
          <a:xfrm>
            <a:off x="0" y="905642"/>
            <a:ext cx="12192003" cy="23525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Social Insights Platform for Fashion Trends Spotting</a:t>
            </a:r>
          </a:p>
        </p:txBody>
      </p:sp>
      <p:sp>
        <p:nvSpPr>
          <p:cNvPr id="4" name="Rectangle 3">
            <a:extLst>
              <a:ext uri="{FF2B5EF4-FFF2-40B4-BE49-F238E27FC236}">
                <a16:creationId xmlns:a16="http://schemas.microsoft.com/office/drawing/2014/main" id="{8BFC7A89-2FD2-4CBD-9177-3E04391D768E}"/>
              </a:ext>
            </a:extLst>
          </p:cNvPr>
          <p:cNvSpPr/>
          <p:nvPr/>
        </p:nvSpPr>
        <p:spPr>
          <a:xfrm>
            <a:off x="124214" y="1460685"/>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5" name="Rectangle 4">
            <a:extLst>
              <a:ext uri="{FF2B5EF4-FFF2-40B4-BE49-F238E27FC236}">
                <a16:creationId xmlns:a16="http://schemas.microsoft.com/office/drawing/2014/main" id="{97479664-823A-461D-85A5-1529611A3B1A}"/>
              </a:ext>
            </a:extLst>
          </p:cNvPr>
          <p:cNvSpPr/>
          <p:nvPr/>
        </p:nvSpPr>
        <p:spPr>
          <a:xfrm>
            <a:off x="124213" y="1339748"/>
            <a:ext cx="3818667" cy="1800512"/>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6" name="Rectangle 5">
            <a:extLst>
              <a:ext uri="{FF2B5EF4-FFF2-40B4-BE49-F238E27FC236}">
                <a16:creationId xmlns:a16="http://schemas.microsoft.com/office/drawing/2014/main" id="{721DAFDB-813D-4CCF-BBE9-5126EF4DAD14}"/>
              </a:ext>
            </a:extLst>
          </p:cNvPr>
          <p:cNvSpPr/>
          <p:nvPr/>
        </p:nvSpPr>
        <p:spPr>
          <a:xfrm>
            <a:off x="167129" y="1635085"/>
            <a:ext cx="3775752" cy="1102674"/>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Segoe UI" panose="020B0502040204020203" pitchFamily="34" charset="0"/>
                <a:cs typeface="Arial" panose="020B0604020202020204" pitchFamily="34" charset="0"/>
              </a:rPr>
              <a:t>Loyal consumers of the client’s cosmetics line was aging and the impression of the brand had been in steady decline among younger women for the past few years</a:t>
            </a:r>
          </a:p>
        </p:txBody>
      </p:sp>
      <p:sp>
        <p:nvSpPr>
          <p:cNvPr id="7" name="Rectangle 6">
            <a:extLst>
              <a:ext uri="{FF2B5EF4-FFF2-40B4-BE49-F238E27FC236}">
                <a16:creationId xmlns:a16="http://schemas.microsoft.com/office/drawing/2014/main" id="{F5E4051F-42E4-4629-8C8E-0DBED137AE23}"/>
              </a:ext>
            </a:extLst>
          </p:cNvPr>
          <p:cNvSpPr/>
          <p:nvPr/>
        </p:nvSpPr>
        <p:spPr>
          <a:xfrm>
            <a:off x="120389" y="1358943"/>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The “Before” State</a:t>
            </a:r>
          </a:p>
        </p:txBody>
      </p:sp>
      <p:sp>
        <p:nvSpPr>
          <p:cNvPr id="8" name="Rectangle 7">
            <a:extLst>
              <a:ext uri="{FF2B5EF4-FFF2-40B4-BE49-F238E27FC236}">
                <a16:creationId xmlns:a16="http://schemas.microsoft.com/office/drawing/2014/main" id="{02CA7B3D-8A8B-4285-AB1E-9253C7B49744}"/>
              </a:ext>
            </a:extLst>
          </p:cNvPr>
          <p:cNvSpPr/>
          <p:nvPr/>
        </p:nvSpPr>
        <p:spPr>
          <a:xfrm>
            <a:off x="8165256" y="1340980"/>
            <a:ext cx="3822738" cy="1857445"/>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9" name="Rectangle 8">
            <a:extLst>
              <a:ext uri="{FF2B5EF4-FFF2-40B4-BE49-F238E27FC236}">
                <a16:creationId xmlns:a16="http://schemas.microsoft.com/office/drawing/2014/main" id="{D7B81510-2D55-4F5B-80CA-65AABF25A119}"/>
              </a:ext>
            </a:extLst>
          </p:cNvPr>
          <p:cNvSpPr/>
          <p:nvPr/>
        </p:nvSpPr>
        <p:spPr>
          <a:xfrm>
            <a:off x="113087" y="811202"/>
            <a:ext cx="1207891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The Problem:  </a:t>
            </a:r>
            <a:r>
              <a:rPr kumimoji="0" lang="en-US" sz="1400" b="0"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Understanding the make-up and personal care needs of the women in the 18-34 </a:t>
            </a:r>
            <a:r>
              <a:rPr lang="en-US" sz="1400" kern="0" dirty="0">
                <a:solidFill>
                  <a:srgbClr val="44546A"/>
                </a:solidFill>
                <a:latin typeface="Arial" panose="020B0604020202020204" pitchFamily="34" charset="0"/>
                <a:ea typeface="Segoe UI" panose="020B0502040204020203" pitchFamily="34" charset="0"/>
                <a:cs typeface="Arial" panose="020B0604020202020204" pitchFamily="34" charset="0"/>
              </a:rPr>
              <a:t>age range is critical in the cosmetics industry</a:t>
            </a:r>
            <a:endParaRPr kumimoji="0" lang="en-US" sz="1400" b="0"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10" name="Rectangle 9">
            <a:extLst>
              <a:ext uri="{FF2B5EF4-FFF2-40B4-BE49-F238E27FC236}">
                <a16:creationId xmlns:a16="http://schemas.microsoft.com/office/drawing/2014/main" id="{D792F91D-066C-427F-92F7-4AC89C81E72C}"/>
              </a:ext>
            </a:extLst>
          </p:cNvPr>
          <p:cNvSpPr/>
          <p:nvPr/>
        </p:nvSpPr>
        <p:spPr>
          <a:xfrm>
            <a:off x="4119161" y="1460685"/>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11" name="Rectangle 10">
            <a:extLst>
              <a:ext uri="{FF2B5EF4-FFF2-40B4-BE49-F238E27FC236}">
                <a16:creationId xmlns:a16="http://schemas.microsoft.com/office/drawing/2014/main" id="{133F7A02-CECF-4FA1-B630-03F1A40E9206}"/>
              </a:ext>
            </a:extLst>
          </p:cNvPr>
          <p:cNvSpPr/>
          <p:nvPr/>
        </p:nvSpPr>
        <p:spPr>
          <a:xfrm>
            <a:off x="4159953" y="1339384"/>
            <a:ext cx="3818667" cy="1859454"/>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14" name="Rectangle 13">
            <a:extLst>
              <a:ext uri="{FF2B5EF4-FFF2-40B4-BE49-F238E27FC236}">
                <a16:creationId xmlns:a16="http://schemas.microsoft.com/office/drawing/2014/main" id="{32AE916C-E6F9-4132-AB29-9FCE00FB4B29}"/>
              </a:ext>
            </a:extLst>
          </p:cNvPr>
          <p:cNvSpPr/>
          <p:nvPr/>
        </p:nvSpPr>
        <p:spPr>
          <a:xfrm>
            <a:off x="4241348" y="1339383"/>
            <a:ext cx="2534636" cy="307777"/>
          </a:xfrm>
          <a:prstGeom prst="rect">
            <a:avLst/>
          </a:prstGeom>
        </p:spPr>
        <p:txBody>
          <a:bodyPr wrap="square">
            <a:spAutoFit/>
          </a:bodyPr>
          <a:lstStyle/>
          <a:p>
            <a:pPr lvl="0">
              <a:defRPr/>
            </a:pPr>
            <a:r>
              <a:rPr lang="en-US" sz="1400" b="1" kern="0" dirty="0">
                <a:solidFill>
                  <a:srgbClr val="44546A"/>
                </a:solidFill>
                <a:latin typeface="Arial" panose="020B0604020202020204" pitchFamily="34" charset="0"/>
                <a:ea typeface="Segoe UI" panose="020B0502040204020203" pitchFamily="34" charset="0"/>
                <a:cs typeface="Arial" panose="020B0604020202020204" pitchFamily="34" charset="0"/>
              </a:rPr>
              <a:t>LatentView Solution</a:t>
            </a:r>
          </a:p>
        </p:txBody>
      </p:sp>
      <p:sp>
        <p:nvSpPr>
          <p:cNvPr id="15" name="Rectangle 14">
            <a:extLst>
              <a:ext uri="{FF2B5EF4-FFF2-40B4-BE49-F238E27FC236}">
                <a16:creationId xmlns:a16="http://schemas.microsoft.com/office/drawing/2014/main" id="{FC048599-D9BB-4667-8B24-1395E6C8387D}"/>
              </a:ext>
            </a:extLst>
          </p:cNvPr>
          <p:cNvSpPr/>
          <p:nvPr/>
        </p:nvSpPr>
        <p:spPr>
          <a:xfrm>
            <a:off x="120389" y="460393"/>
            <a:ext cx="4215201"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Leading US Cosmetics Company</a:t>
            </a:r>
          </a:p>
        </p:txBody>
      </p:sp>
      <p:sp>
        <p:nvSpPr>
          <p:cNvPr id="16" name="Rectangle 15">
            <a:extLst>
              <a:ext uri="{FF2B5EF4-FFF2-40B4-BE49-F238E27FC236}">
                <a16:creationId xmlns:a16="http://schemas.microsoft.com/office/drawing/2014/main" id="{94278F29-C1E9-4520-97CF-D680CD54EB40}"/>
              </a:ext>
            </a:extLst>
          </p:cNvPr>
          <p:cNvSpPr/>
          <p:nvPr/>
        </p:nvSpPr>
        <p:spPr>
          <a:xfrm>
            <a:off x="4241348" y="1578687"/>
            <a:ext cx="3850934" cy="1619739"/>
          </a:xfrm>
          <a:prstGeom prst="rect">
            <a:avLst/>
          </a:prstGeom>
        </p:spPr>
        <p:txBody>
          <a:bodyPr wrap="square">
            <a:spAutoFit/>
          </a:bodyPr>
          <a:lstStyle/>
          <a:p>
            <a:pPr>
              <a:lnSpc>
                <a:spcPct val="120000"/>
              </a:lnSpc>
            </a:pPr>
            <a:r>
              <a:rPr lang="en-US" sz="1400" noProof="1">
                <a:solidFill>
                  <a:prstClr val="black"/>
                </a:solidFill>
                <a:latin typeface="Arial" panose="020B0604020202020204" pitchFamily="34" charset="0"/>
                <a:ea typeface="Segoe UI" panose="020B0502040204020203" pitchFamily="34" charset="0"/>
                <a:cs typeface="Arial" panose="020B0604020202020204" pitchFamily="34" charset="0"/>
              </a:rPr>
              <a:t>Building a social insights platform to mine the rich data of the target demographic available in social media to spot trends, rate influencers, identify upcoming competitors, refine campaign messaging and understand drivers of purchase</a:t>
            </a:r>
          </a:p>
        </p:txBody>
      </p:sp>
      <p:pic>
        <p:nvPicPr>
          <p:cNvPr id="17" name="Picture 16">
            <a:extLst>
              <a:ext uri="{FF2B5EF4-FFF2-40B4-BE49-F238E27FC236}">
                <a16:creationId xmlns:a16="http://schemas.microsoft.com/office/drawing/2014/main" id="{FC15804F-1F83-4E97-A433-46BF8570FA74}"/>
              </a:ext>
            </a:extLst>
          </p:cNvPr>
          <p:cNvPicPr>
            <a:picLocks noChangeAspect="1"/>
          </p:cNvPicPr>
          <p:nvPr/>
        </p:nvPicPr>
        <p:blipFill>
          <a:blip r:embed="rId3"/>
          <a:stretch>
            <a:fillRect/>
          </a:stretch>
        </p:blipFill>
        <p:spPr>
          <a:xfrm>
            <a:off x="6376270" y="3387339"/>
            <a:ext cx="5517266" cy="2973703"/>
          </a:xfrm>
          <a:prstGeom prst="rect">
            <a:avLst/>
          </a:prstGeom>
        </p:spPr>
      </p:pic>
      <p:pic>
        <p:nvPicPr>
          <p:cNvPr id="18" name="Picture 17">
            <a:extLst>
              <a:ext uri="{FF2B5EF4-FFF2-40B4-BE49-F238E27FC236}">
                <a16:creationId xmlns:a16="http://schemas.microsoft.com/office/drawing/2014/main" id="{435B48E9-CBA3-4B65-839A-F32217687ABB}"/>
              </a:ext>
            </a:extLst>
          </p:cNvPr>
          <p:cNvPicPr>
            <a:picLocks noChangeAspect="1"/>
          </p:cNvPicPr>
          <p:nvPr/>
        </p:nvPicPr>
        <p:blipFill>
          <a:blip r:embed="rId4"/>
          <a:stretch>
            <a:fillRect/>
          </a:stretch>
        </p:blipFill>
        <p:spPr>
          <a:xfrm>
            <a:off x="256517" y="3384528"/>
            <a:ext cx="5839483" cy="2973704"/>
          </a:xfrm>
          <a:prstGeom prst="rect">
            <a:avLst/>
          </a:prstGeom>
        </p:spPr>
      </p:pic>
      <p:sp>
        <p:nvSpPr>
          <p:cNvPr id="19" name="Rectangle 18">
            <a:extLst>
              <a:ext uri="{FF2B5EF4-FFF2-40B4-BE49-F238E27FC236}">
                <a16:creationId xmlns:a16="http://schemas.microsoft.com/office/drawing/2014/main" id="{F5E4051F-42E4-4629-8C8E-0DBED137AE23}"/>
              </a:ext>
            </a:extLst>
          </p:cNvPr>
          <p:cNvSpPr/>
          <p:nvPr/>
        </p:nvSpPr>
        <p:spPr>
          <a:xfrm>
            <a:off x="8220492" y="1358943"/>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The “After” State</a:t>
            </a:r>
          </a:p>
        </p:txBody>
      </p:sp>
      <p:sp>
        <p:nvSpPr>
          <p:cNvPr id="20" name="Rectangle 19">
            <a:extLst>
              <a:ext uri="{FF2B5EF4-FFF2-40B4-BE49-F238E27FC236}">
                <a16:creationId xmlns:a16="http://schemas.microsoft.com/office/drawing/2014/main" id="{721DAFDB-813D-4CCF-BBE9-5126EF4DAD14}"/>
              </a:ext>
            </a:extLst>
          </p:cNvPr>
          <p:cNvSpPr/>
          <p:nvPr/>
        </p:nvSpPr>
        <p:spPr>
          <a:xfrm>
            <a:off x="8227543" y="1612293"/>
            <a:ext cx="3775752" cy="1102674"/>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Segoe UI" panose="020B0502040204020203" pitchFamily="34" charset="0"/>
                <a:cs typeface="Arial" panose="020B0604020202020204" pitchFamily="34" charset="0"/>
              </a:rPr>
              <a:t>Ability to score trends that could become mainstream ahead of time helped the company to improve their product launch success rate by 5% in the first 6 months</a:t>
            </a:r>
          </a:p>
        </p:txBody>
      </p:sp>
      <p:sp>
        <p:nvSpPr>
          <p:cNvPr id="22" name="Rectangle 21">
            <a:extLst>
              <a:ext uri="{FF2B5EF4-FFF2-40B4-BE49-F238E27FC236}">
                <a16:creationId xmlns:a16="http://schemas.microsoft.com/office/drawing/2014/main" id="{80AE4ADA-6052-4904-8643-04B510BBC97E}"/>
              </a:ext>
            </a:extLst>
          </p:cNvPr>
          <p:cNvSpPr/>
          <p:nvPr/>
        </p:nvSpPr>
        <p:spPr>
          <a:xfrm>
            <a:off x="7732055" y="444540"/>
            <a:ext cx="234385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solidFill>
                  <a:srgbClr val="44546A"/>
                </a:solidFill>
                <a:latin typeface="Arial" panose="020B0604020202020204" pitchFamily="34" charset="0"/>
                <a:cs typeface="Arial" panose="020B0604020202020204" pitchFamily="34" charset="0"/>
              </a:rPr>
              <a:t>BI Tool : Web Tool</a:t>
            </a:r>
          </a:p>
        </p:txBody>
      </p:sp>
      <p:pic>
        <p:nvPicPr>
          <p:cNvPr id="23" name="Picture 2" descr="Image result for mean stack logo">
            <a:extLst>
              <a:ext uri="{FF2B5EF4-FFF2-40B4-BE49-F238E27FC236}">
                <a16:creationId xmlns:a16="http://schemas.microsoft.com/office/drawing/2014/main" id="{91947836-A2A4-4F7B-8A31-3BF10570323F}"/>
              </a:ext>
            </a:extLst>
          </p:cNvPr>
          <p:cNvPicPr>
            <a:picLocks noChangeAspect="1" noChangeArrowheads="1"/>
          </p:cNvPicPr>
          <p:nvPr/>
        </p:nvPicPr>
        <p:blipFill>
          <a:blip r:embed="rId5" cstate="hqprint">
            <a:clrChange>
              <a:clrFrom>
                <a:srgbClr val="ECECEC"/>
              </a:clrFrom>
              <a:clrTo>
                <a:srgbClr val="ECECEC">
                  <a:alpha val="0"/>
                </a:srgbClr>
              </a:clrTo>
            </a:clrChange>
            <a:extLst>
              <a:ext uri="{28A0092B-C50C-407E-A947-70E740481C1C}">
                <a14:useLocalDpi xmlns:a14="http://schemas.microsoft.com/office/drawing/2010/main" val="0"/>
              </a:ext>
            </a:extLst>
          </a:blip>
          <a:srcRect/>
          <a:stretch>
            <a:fillRect/>
          </a:stretch>
        </p:blipFill>
        <p:spPr bwMode="auto">
          <a:xfrm>
            <a:off x="10125700" y="548399"/>
            <a:ext cx="691299" cy="4114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Image result for elasticsearch">
            <a:extLst>
              <a:ext uri="{FF2B5EF4-FFF2-40B4-BE49-F238E27FC236}">
                <a16:creationId xmlns:a16="http://schemas.microsoft.com/office/drawing/2014/main" id="{4FBA878F-F69F-4ACA-AB57-F6E490460BAB}"/>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0816999" y="557570"/>
            <a:ext cx="693583" cy="36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714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ctrTitle"/>
          </p:nvPr>
        </p:nvSpPr>
        <p:spPr>
          <a:prstGeom prst="rect">
            <a:avLst/>
          </a:prstGeom>
          <a:noFill/>
          <a:ln>
            <a:noFill/>
          </a:ln>
        </p:spPr>
        <p:txBody>
          <a:bodyPr wrap="square" lIns="91425" tIns="45700" rIns="91425" bIns="45700" anchor="ctr" anchorCtr="0">
            <a:noAutofit/>
          </a:bodyPr>
          <a:lstStyle/>
          <a:p>
            <a:pPr marL="0" marR="0" lvl="0" indent="-292100" algn="ctr" rtl="0">
              <a:lnSpc>
                <a:spcPct val="90000"/>
              </a:lnSpc>
              <a:spcBef>
                <a:spcPts val="0"/>
              </a:spcBef>
              <a:buClr>
                <a:schemeClr val="lt1"/>
              </a:buClr>
              <a:buSzPct val="100000"/>
              <a:buFont typeface="Arial"/>
              <a:buNone/>
            </a:pPr>
            <a:r>
              <a:rPr lang="en-US" sz="4600" b="0" i="0" u="none" strike="noStrike" cap="none" dirty="0">
                <a:solidFill>
                  <a:schemeClr val="lt1"/>
                </a:solidFill>
                <a:ea typeface="Arial"/>
                <a:sym typeface="Arial"/>
              </a:rPr>
              <a:t>Thank you</a:t>
            </a:r>
          </a:p>
        </p:txBody>
      </p:sp>
      <p:sp>
        <p:nvSpPr>
          <p:cNvPr id="2" name="TextBox 1">
            <a:extLst>
              <a:ext uri="{FF2B5EF4-FFF2-40B4-BE49-F238E27FC236}">
                <a16:creationId xmlns:a16="http://schemas.microsoft.com/office/drawing/2014/main" id="{318021A2-99F0-42DE-9241-D962B0B591E3}"/>
              </a:ext>
            </a:extLst>
          </p:cNvPr>
          <p:cNvSpPr txBox="1"/>
          <p:nvPr/>
        </p:nvSpPr>
        <p:spPr>
          <a:xfrm>
            <a:off x="0" y="5320051"/>
            <a:ext cx="4815485" cy="646331"/>
          </a:xfrm>
          <a:prstGeom prst="rect">
            <a:avLst/>
          </a:prstGeom>
          <a:noFill/>
        </p:spPr>
        <p:txBody>
          <a:bodyPr wrap="none" rtlCol="0">
            <a:spAutoFit/>
          </a:bodyPr>
          <a:lstStyle/>
          <a:p>
            <a:r>
              <a:rPr lang="en-US" dirty="0">
                <a:solidFill>
                  <a:schemeClr val="bg1"/>
                </a:solidFill>
              </a:rPr>
              <a:t>Email: Mahadevan.Balakrishnan@latentview.com</a:t>
            </a:r>
          </a:p>
          <a:p>
            <a:r>
              <a:rPr lang="en-US" dirty="0">
                <a:solidFill>
                  <a:schemeClr val="bg1"/>
                </a:solidFill>
              </a:rPr>
              <a:t>Phone: +91 44 4344 1718</a:t>
            </a:r>
          </a:p>
        </p:txBody>
      </p:sp>
    </p:spTree>
    <p:extLst>
      <p:ext uri="{BB962C8B-B14F-4D97-AF65-F5344CB8AC3E}">
        <p14:creationId xmlns:p14="http://schemas.microsoft.com/office/powerpoint/2010/main" val="1168536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5077DB-C600-4118-BF53-AA1A8877D89E}"/>
              </a:ext>
            </a:extLst>
          </p:cNvPr>
          <p:cNvSpPr>
            <a:spLocks noGrp="1"/>
          </p:cNvSpPr>
          <p:nvPr>
            <p:ph sz="quarter" idx="10"/>
          </p:nvPr>
        </p:nvSpPr>
        <p:spPr/>
        <p:txBody>
          <a:bodyPr/>
          <a:lstStyle/>
          <a:p>
            <a:r>
              <a:rPr lang="en-US" dirty="0"/>
              <a:t>Appendix</a:t>
            </a:r>
          </a:p>
        </p:txBody>
      </p:sp>
      <p:sp>
        <p:nvSpPr>
          <p:cNvPr id="5" name="Content Placeholder 2">
            <a:extLst>
              <a:ext uri="{FF2B5EF4-FFF2-40B4-BE49-F238E27FC236}">
                <a16:creationId xmlns:a16="http://schemas.microsoft.com/office/drawing/2014/main" id="{1A32201B-CB5D-42E5-9285-6D3284C3AC32}"/>
              </a:ext>
            </a:extLst>
          </p:cNvPr>
          <p:cNvSpPr txBox="1">
            <a:spLocks/>
          </p:cNvSpPr>
          <p:nvPr/>
        </p:nvSpPr>
        <p:spPr>
          <a:xfrm>
            <a:off x="5556628" y="6567662"/>
            <a:ext cx="1823887" cy="33587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Font typeface="Wingdings" panose="05000000000000000000" pitchFamily="2" charset="2"/>
              <a:buNone/>
              <a:defRPr sz="1600" kern="1200">
                <a:solidFill>
                  <a:schemeClr val="bg1"/>
                </a:solidFill>
                <a:effectLst/>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050" dirty="0">
                <a:solidFill>
                  <a:schemeClr val="bg1">
                    <a:lumMod val="50000"/>
                  </a:schemeClr>
                </a:solidFill>
              </a:rPr>
              <a:t>LatentView Confidential</a:t>
            </a:r>
          </a:p>
        </p:txBody>
      </p:sp>
    </p:spTree>
    <p:extLst>
      <p:ext uri="{BB962C8B-B14F-4D97-AF65-F5344CB8AC3E}">
        <p14:creationId xmlns:p14="http://schemas.microsoft.com/office/powerpoint/2010/main" val="76791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5077DB-C600-4118-BF53-AA1A8877D89E}"/>
              </a:ext>
            </a:extLst>
          </p:cNvPr>
          <p:cNvSpPr>
            <a:spLocks noGrp="1"/>
          </p:cNvSpPr>
          <p:nvPr>
            <p:ph sz="quarter" idx="10"/>
          </p:nvPr>
        </p:nvSpPr>
        <p:spPr>
          <a:xfrm>
            <a:off x="2319054" y="2323563"/>
            <a:ext cx="8692382" cy="914400"/>
          </a:xfrm>
        </p:spPr>
        <p:txBody>
          <a:bodyPr/>
          <a:lstStyle/>
          <a:p>
            <a:r>
              <a:rPr lang="en-US" dirty="0"/>
              <a:t>Integration of Data from Multiple Sources for Data Harmonization &amp; Visualization</a:t>
            </a:r>
          </a:p>
        </p:txBody>
      </p:sp>
      <p:sp>
        <p:nvSpPr>
          <p:cNvPr id="5" name="Content Placeholder 2">
            <a:extLst>
              <a:ext uri="{FF2B5EF4-FFF2-40B4-BE49-F238E27FC236}">
                <a16:creationId xmlns:a16="http://schemas.microsoft.com/office/drawing/2014/main" id="{1A32201B-CB5D-42E5-9285-6D3284C3AC32}"/>
              </a:ext>
            </a:extLst>
          </p:cNvPr>
          <p:cNvSpPr txBox="1">
            <a:spLocks/>
          </p:cNvSpPr>
          <p:nvPr/>
        </p:nvSpPr>
        <p:spPr>
          <a:xfrm>
            <a:off x="5556628" y="6567662"/>
            <a:ext cx="1823887" cy="33587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Font typeface="Wingdings" panose="05000000000000000000" pitchFamily="2" charset="2"/>
              <a:buNone/>
              <a:defRPr sz="1600" kern="1200">
                <a:solidFill>
                  <a:schemeClr val="bg1"/>
                </a:solidFill>
                <a:effectLst/>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050" dirty="0">
                <a:solidFill>
                  <a:schemeClr val="bg1">
                    <a:lumMod val="50000"/>
                  </a:schemeClr>
                </a:solidFill>
              </a:rPr>
              <a:t>LatentView Confidential</a:t>
            </a:r>
          </a:p>
        </p:txBody>
      </p:sp>
    </p:spTree>
    <p:extLst>
      <p:ext uri="{BB962C8B-B14F-4D97-AF65-F5344CB8AC3E}">
        <p14:creationId xmlns:p14="http://schemas.microsoft.com/office/powerpoint/2010/main" val="59138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Integrating Data from Multiple Sources</a:t>
            </a:r>
          </a:p>
        </p:txBody>
      </p:sp>
      <p:grpSp>
        <p:nvGrpSpPr>
          <p:cNvPr id="78" name="Group 77"/>
          <p:cNvGrpSpPr/>
          <p:nvPr/>
        </p:nvGrpSpPr>
        <p:grpSpPr>
          <a:xfrm>
            <a:off x="708643" y="907147"/>
            <a:ext cx="10762921" cy="4830011"/>
            <a:chOff x="541218" y="1516999"/>
            <a:chExt cx="10762921" cy="4830011"/>
          </a:xfrm>
        </p:grpSpPr>
        <p:sp>
          <p:nvSpPr>
            <p:cNvPr id="79" name="Oval 78"/>
            <p:cNvSpPr/>
            <p:nvPr/>
          </p:nvSpPr>
          <p:spPr>
            <a:xfrm>
              <a:off x="10479972" y="4249444"/>
              <a:ext cx="822960"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0" name="Oval 79"/>
            <p:cNvSpPr/>
            <p:nvPr/>
          </p:nvSpPr>
          <p:spPr>
            <a:xfrm>
              <a:off x="10479972" y="3303566"/>
              <a:ext cx="822960"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1" name="TextBox 80"/>
            <p:cNvSpPr txBox="1"/>
            <p:nvPr/>
          </p:nvSpPr>
          <p:spPr>
            <a:xfrm>
              <a:off x="1755160" y="2823881"/>
              <a:ext cx="2143593" cy="276999"/>
            </a:xfrm>
            <a:prstGeom prst="rect">
              <a:avLst/>
            </a:prstGeom>
            <a:solidFill>
              <a:srgbClr val="E7E6E6">
                <a:lumMod val="9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COLLECTION</a:t>
              </a:r>
              <a:endPar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82" name="TextBox 81"/>
            <p:cNvSpPr txBox="1"/>
            <p:nvPr/>
          </p:nvSpPr>
          <p:spPr>
            <a:xfrm>
              <a:off x="4678746" y="2823881"/>
              <a:ext cx="2143593" cy="276999"/>
            </a:xfrm>
            <a:prstGeom prst="rect">
              <a:avLst/>
            </a:prstGeom>
            <a:solidFill>
              <a:srgbClr val="E7E6E6">
                <a:lumMod val="9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HARMONIZATION</a:t>
              </a:r>
              <a:endPar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grpSp>
          <p:nvGrpSpPr>
            <p:cNvPr id="83" name="Group 82"/>
            <p:cNvGrpSpPr/>
            <p:nvPr/>
          </p:nvGrpSpPr>
          <p:grpSpPr>
            <a:xfrm>
              <a:off x="7415122" y="1516999"/>
              <a:ext cx="2606023" cy="1583881"/>
              <a:chOff x="8289068" y="3177106"/>
              <a:chExt cx="2606023" cy="1583881"/>
            </a:xfrm>
          </p:grpSpPr>
          <p:pic>
            <p:nvPicPr>
              <p:cNvPr id="108" name="Picture 107"/>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10000" b="90000" l="10000" r="9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958501" y="3177106"/>
                <a:ext cx="1169779" cy="1279711"/>
              </a:xfrm>
              <a:prstGeom prst="rect">
                <a:avLst/>
              </a:prstGeom>
            </p:spPr>
          </p:pic>
          <p:sp>
            <p:nvSpPr>
              <p:cNvPr id="109" name="TextBox 108"/>
              <p:cNvSpPr txBox="1"/>
              <p:nvPr/>
            </p:nvSpPr>
            <p:spPr>
              <a:xfrm>
                <a:off x="8289068" y="4483988"/>
                <a:ext cx="2606023" cy="276999"/>
              </a:xfrm>
              <a:prstGeom prst="rect">
                <a:avLst/>
              </a:prstGeom>
              <a:solidFill>
                <a:srgbClr val="E7E6E6">
                  <a:lumMod val="9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VISUALIZATION</a:t>
                </a:r>
                <a:r>
                  <a:rPr kumimoji="0" lang="en-US" sz="1200" b="1" i="0" u="none" strike="noStrike" kern="0" cap="none" spc="0" normalizeH="0" noProof="0" dirty="0">
                    <a:ln>
                      <a:noFill/>
                    </a:ln>
                    <a:solidFill>
                      <a:prstClr val="black"/>
                    </a:solidFill>
                    <a:effectLst/>
                    <a:uLnTx/>
                    <a:uFillTx/>
                    <a:latin typeface="Arial" panose="020B0604020202020204" pitchFamily="34" charset="0"/>
                    <a:cs typeface="Arial" panose="020B0604020202020204" pitchFamily="34" charset="0"/>
                  </a:rPr>
                  <a:t> OF KPI’s</a:t>
                </a:r>
                <a:endPar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grpSp>
        <p:sp>
          <p:nvSpPr>
            <p:cNvPr id="84" name="TextBox 83"/>
            <p:cNvSpPr txBox="1"/>
            <p:nvPr/>
          </p:nvSpPr>
          <p:spPr>
            <a:xfrm>
              <a:off x="1738136" y="3588241"/>
              <a:ext cx="2358802" cy="1569660"/>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Data is collected from multiple sources that are required for the development the required dashboards / reports :</a:t>
              </a:r>
            </a:p>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Internal Data</a:t>
              </a:r>
            </a:p>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External Data</a:t>
              </a:r>
            </a:p>
          </p:txBody>
        </p:sp>
        <p:sp>
          <p:nvSpPr>
            <p:cNvPr id="85" name="TextBox 84"/>
            <p:cNvSpPr txBox="1"/>
            <p:nvPr/>
          </p:nvSpPr>
          <p:spPr>
            <a:xfrm>
              <a:off x="7538733" y="3569565"/>
              <a:ext cx="2358802" cy="2677656"/>
            </a:xfrm>
            <a:prstGeom prst="rect">
              <a:avLst/>
            </a:prstGeom>
            <a:noFill/>
          </p:spPr>
          <p:txBody>
            <a:bodyPr wrap="square" rtlCol="0">
              <a:spAutoFit/>
            </a:bodyPr>
            <a:lstStyle>
              <a:defPPr>
                <a:defRPr lang="en-US"/>
              </a:defPPr>
              <a:lvl1pPr>
                <a:defRPr sz="1200"/>
              </a:lvl1pPr>
            </a:lstStyle>
            <a:p>
              <a:r>
                <a:rPr lang="en-US" dirty="0">
                  <a:latin typeface="Arial" panose="020B0604020202020204" pitchFamily="34" charset="0"/>
                  <a:cs typeface="Arial" panose="020B0604020202020204" pitchFamily="34" charset="0"/>
                </a:rPr>
                <a:t>Visualization of the requested KPI’s can be developed in any of the listed platforms which will enable comparison of multiple channels and summary of performance metrics : </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Tableau / Domo Dashboard </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Excel Report</a:t>
              </a:r>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Web Tool</a:t>
              </a:r>
            </a:p>
            <a:p>
              <a:endParaRPr lang="en-US" dirty="0">
                <a:latin typeface="Arial" panose="020B0604020202020204" pitchFamily="34" charset="0"/>
                <a:cs typeface="Arial" panose="020B0604020202020204" pitchFamily="34" charset="0"/>
              </a:endParaRPr>
            </a:p>
          </p:txBody>
        </p:sp>
        <p:sp>
          <p:nvSpPr>
            <p:cNvPr id="86" name="Rectangle 85"/>
            <p:cNvSpPr/>
            <p:nvPr/>
          </p:nvSpPr>
          <p:spPr>
            <a:xfrm>
              <a:off x="1659689" y="3303568"/>
              <a:ext cx="2358802" cy="3043440"/>
            </a:xfrm>
            <a:prstGeom prst="rect">
              <a:avLst/>
            </a:prstGeom>
            <a:no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7" name="Rectangle 86"/>
            <p:cNvSpPr/>
            <p:nvPr/>
          </p:nvSpPr>
          <p:spPr>
            <a:xfrm>
              <a:off x="4583275" y="3303567"/>
              <a:ext cx="2358802" cy="3043443"/>
            </a:xfrm>
            <a:prstGeom prst="rect">
              <a:avLst/>
            </a:prstGeom>
            <a:no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8" name="Rectangle 87"/>
            <p:cNvSpPr/>
            <p:nvPr/>
          </p:nvSpPr>
          <p:spPr>
            <a:xfrm>
              <a:off x="7490044" y="3303566"/>
              <a:ext cx="2358802" cy="3043443"/>
            </a:xfrm>
            <a:prstGeom prst="rect">
              <a:avLst/>
            </a:prstGeom>
            <a:no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Isosceles Triangle 88"/>
            <p:cNvSpPr/>
            <p:nvPr/>
          </p:nvSpPr>
          <p:spPr>
            <a:xfrm rot="5400000">
              <a:off x="3111049" y="4556058"/>
              <a:ext cx="2391259" cy="43298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0" name="Isosceles Triangle 89"/>
            <p:cNvSpPr/>
            <p:nvPr/>
          </p:nvSpPr>
          <p:spPr>
            <a:xfrm rot="5400000">
              <a:off x="6009514" y="4579772"/>
              <a:ext cx="2391259" cy="43298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1" name="Isosceles Triangle 90"/>
            <p:cNvSpPr/>
            <p:nvPr/>
          </p:nvSpPr>
          <p:spPr>
            <a:xfrm rot="5400000">
              <a:off x="8935608" y="4556058"/>
              <a:ext cx="2391259" cy="43298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2" name="TextBox 91"/>
            <p:cNvSpPr txBox="1"/>
            <p:nvPr/>
          </p:nvSpPr>
          <p:spPr>
            <a:xfrm>
              <a:off x="4659656" y="3588241"/>
              <a:ext cx="2358802" cy="1938992"/>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All the collected data from different sources are loaded in the form of a data mart / data cube. This can be done in one of the following two ways : </a:t>
              </a:r>
            </a:p>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In House Data Base</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Using Cloud</a:t>
              </a:r>
            </a:p>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p:txBody>
        </p:sp>
        <p:grpSp>
          <p:nvGrpSpPr>
            <p:cNvPr id="93" name="Group 92"/>
            <p:cNvGrpSpPr/>
            <p:nvPr/>
          </p:nvGrpSpPr>
          <p:grpSpPr>
            <a:xfrm>
              <a:off x="541218" y="3303566"/>
              <a:ext cx="818805" cy="828398"/>
              <a:chOff x="605692" y="2971194"/>
              <a:chExt cx="818805" cy="828398"/>
            </a:xfrm>
          </p:grpSpPr>
          <p:sp>
            <p:nvSpPr>
              <p:cNvPr id="106" name="Oval 105"/>
              <p:cNvSpPr/>
              <p:nvPr/>
            </p:nvSpPr>
            <p:spPr>
              <a:xfrm>
                <a:off x="605692" y="2971194"/>
                <a:ext cx="818805"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145" y="3229665"/>
                <a:ext cx="343040" cy="343040"/>
              </a:xfrm>
              <a:prstGeom prst="rect">
                <a:avLst/>
              </a:prstGeom>
            </p:spPr>
          </p:pic>
        </p:grpSp>
        <p:grpSp>
          <p:nvGrpSpPr>
            <p:cNvPr id="94" name="Group 93"/>
            <p:cNvGrpSpPr/>
            <p:nvPr/>
          </p:nvGrpSpPr>
          <p:grpSpPr>
            <a:xfrm>
              <a:off x="541218" y="4249444"/>
              <a:ext cx="818805" cy="828398"/>
              <a:chOff x="605692" y="3917072"/>
              <a:chExt cx="818805" cy="828398"/>
            </a:xfrm>
          </p:grpSpPr>
          <p:sp>
            <p:nvSpPr>
              <p:cNvPr id="100" name="Oval 99"/>
              <p:cNvSpPr/>
              <p:nvPr/>
            </p:nvSpPr>
            <p:spPr>
              <a:xfrm>
                <a:off x="605692" y="3917072"/>
                <a:ext cx="818805"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01" name="Group 100"/>
              <p:cNvGrpSpPr/>
              <p:nvPr/>
            </p:nvGrpSpPr>
            <p:grpSpPr>
              <a:xfrm>
                <a:off x="837145" y="4169329"/>
                <a:ext cx="421118" cy="320605"/>
                <a:chOff x="3932803" y="1548218"/>
                <a:chExt cx="1122339" cy="1133159"/>
              </a:xfrm>
              <a:effectLst/>
            </p:grpSpPr>
            <p:pic>
              <p:nvPicPr>
                <p:cNvPr id="102" name="Picture 101" descr="C:\Users\gaddam.ajaykumar\Desktop\process\CSV.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32803" y="1548218"/>
                  <a:ext cx="665139" cy="675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 name="Picture 102" descr="C:\Users\gaddam.ajaykumar\Desktop\process\CSV.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85203" y="1700618"/>
                  <a:ext cx="665139" cy="675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4" name="Picture 103" descr="C:\Users\gaddam.ajaykumar\Desktop\process\CSV.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37603" y="1853018"/>
                  <a:ext cx="665139" cy="675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5" name="Picture 104" descr="C:\Users\gaddam.ajaykumar\Desktop\process\CSV.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0003" y="2005418"/>
                  <a:ext cx="665139" cy="675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sp>
          <p:nvSpPr>
            <p:cNvPr id="95" name="Oval 94"/>
            <p:cNvSpPr/>
            <p:nvPr/>
          </p:nvSpPr>
          <p:spPr>
            <a:xfrm>
              <a:off x="542425" y="5192043"/>
              <a:ext cx="815891"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96" name="Picture 9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653192" y="3562037"/>
              <a:ext cx="559445" cy="298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7" name="Picture 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39635" y="4549539"/>
              <a:ext cx="586557" cy="228208"/>
            </a:xfrm>
            <a:prstGeom prst="rect">
              <a:avLst/>
            </a:prstGeom>
          </p:spPr>
        </p:pic>
        <p:sp>
          <p:nvSpPr>
            <p:cNvPr id="98" name="Oval 97"/>
            <p:cNvSpPr/>
            <p:nvPr/>
          </p:nvSpPr>
          <p:spPr>
            <a:xfrm>
              <a:off x="10481179" y="5192043"/>
              <a:ext cx="822960"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49058" y="5434722"/>
              <a:ext cx="343040" cy="343040"/>
            </a:xfrm>
            <a:prstGeom prst="rect">
              <a:avLst/>
            </a:prstGeom>
          </p:spPr>
        </p:pic>
      </p:grpSp>
      <p:pic>
        <p:nvPicPr>
          <p:cNvPr id="110" name="Picture 109"/>
          <p:cNvPicPr>
            <a:picLocks noChangeAspect="1"/>
          </p:cNvPicPr>
          <p:nvPr/>
        </p:nvPicPr>
        <p:blipFill>
          <a:blip r:embed="rId8"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6770" y="4763366"/>
            <a:ext cx="723328" cy="521042"/>
          </a:xfrm>
          <a:prstGeom prst="rect">
            <a:avLst/>
          </a:prstGeom>
        </p:spPr>
      </p:pic>
      <p:pic>
        <p:nvPicPr>
          <p:cNvPr id="111" name="Picture 110"/>
          <p:cNvPicPr>
            <a:picLocks noChangeAspect="1"/>
          </p:cNvPicPr>
          <p:nvPr/>
        </p:nvPicPr>
        <p:blipFill>
          <a:blip r:embed="rId9"/>
          <a:stretch>
            <a:fillRect/>
          </a:stretch>
        </p:blipFill>
        <p:spPr>
          <a:xfrm>
            <a:off x="2354186" y="1171345"/>
            <a:ext cx="1304657" cy="816935"/>
          </a:xfrm>
          <a:prstGeom prst="rect">
            <a:avLst/>
          </a:prstGeom>
        </p:spPr>
      </p:pic>
      <p:pic>
        <p:nvPicPr>
          <p:cNvPr id="2050" name="Picture 2" descr="Image result for data harmonizati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92097" y="1105335"/>
            <a:ext cx="882945" cy="882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887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97" y="58925"/>
            <a:ext cx="11891978" cy="408349"/>
          </a:xfrm>
        </p:spPr>
        <p:txBody>
          <a:bodyPr/>
          <a:lstStyle/>
          <a:p>
            <a:r>
              <a:rPr lang="en-US" dirty="0"/>
              <a:t>360-Degree View of Digital Metrics to Improve Marketing Effectiveness</a:t>
            </a:r>
          </a:p>
        </p:txBody>
      </p:sp>
      <p:sp>
        <p:nvSpPr>
          <p:cNvPr id="3" name="Rectangle 2"/>
          <p:cNvSpPr/>
          <p:nvPr/>
        </p:nvSpPr>
        <p:spPr>
          <a:xfrm>
            <a:off x="1" y="1118296"/>
            <a:ext cx="12192003" cy="26510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4" name="Rectangle 3"/>
          <p:cNvSpPr/>
          <p:nvPr/>
        </p:nvSpPr>
        <p:spPr>
          <a:xfrm>
            <a:off x="260343"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138098"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6" name="Rectangle 5"/>
          <p:cNvSpPr/>
          <p:nvPr/>
        </p:nvSpPr>
        <p:spPr>
          <a:xfrm>
            <a:off x="138097" y="1322509"/>
            <a:ext cx="3840479" cy="1902059"/>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“Before” State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In the CPG industry, lack of a unified view of marketing data can result in incorrect analysis and wrong conclusions</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Siloed platforms provided a disjointed view of marketing effectiveness resulting in a protracted test cycle for campaigns</a:t>
            </a:r>
          </a:p>
        </p:txBody>
      </p:sp>
      <p:sp>
        <p:nvSpPr>
          <p:cNvPr id="7" name="Rectangle 6"/>
          <p:cNvSpPr/>
          <p:nvPr/>
        </p:nvSpPr>
        <p:spPr>
          <a:xfrm>
            <a:off x="8189595"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400" dirty="0">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8189592" y="1322508"/>
            <a:ext cx="3840483" cy="1126462"/>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“After” State</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Test cycle for campaigns reduced by 25%, thus resulting in a decrease in cost per campaign by as much as 8%</a:t>
            </a:r>
          </a:p>
        </p:txBody>
      </p:sp>
      <p:sp>
        <p:nvSpPr>
          <p:cNvPr id="9" name="Rectangle 8"/>
          <p:cNvSpPr/>
          <p:nvPr/>
        </p:nvSpPr>
        <p:spPr>
          <a:xfrm>
            <a:off x="4255290"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10" name="Rectangle 9"/>
          <p:cNvSpPr/>
          <p:nvPr/>
        </p:nvSpPr>
        <p:spPr>
          <a:xfrm>
            <a:off x="4163846"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11" name="Rectangle 10"/>
          <p:cNvSpPr/>
          <p:nvPr/>
        </p:nvSpPr>
        <p:spPr>
          <a:xfrm>
            <a:off x="4163844" y="1322509"/>
            <a:ext cx="3840482" cy="1643527"/>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LatentView Solution</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Built an integrated dashboard with paid, earned and owned media metrics that facilitates cross-channel, cross-brand and cross-campaign comparison to gain deeper marketing insights</a:t>
            </a:r>
          </a:p>
        </p:txBody>
      </p:sp>
      <p:sp>
        <p:nvSpPr>
          <p:cNvPr id="12" name="Rectangle 11"/>
          <p:cNvSpPr/>
          <p:nvPr/>
        </p:nvSpPr>
        <p:spPr>
          <a:xfrm>
            <a:off x="203847" y="56951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44546A"/>
                </a:solidFill>
                <a:latin typeface="Arial" panose="020B0604020202020204" pitchFamily="34" charset="0"/>
                <a:cs typeface="Arial" panose="020B0604020202020204" pitchFamily="34" charset="0"/>
              </a:rPr>
              <a:t>Leading Global Food &amp; Beverages Corporation</a:t>
            </a:r>
          </a:p>
        </p:txBody>
      </p:sp>
      <p:pic>
        <p:nvPicPr>
          <p:cNvPr id="147" name="Picture 146"/>
          <p:cNvPicPr>
            <a:picLocks noChangeAspect="1"/>
          </p:cNvPicPr>
          <p:nvPr/>
        </p:nvPicPr>
        <p:blipFill>
          <a:blip r:embed="rId3"/>
          <a:stretch>
            <a:fillRect/>
          </a:stretch>
        </p:blipFill>
        <p:spPr>
          <a:xfrm>
            <a:off x="1069033" y="3806394"/>
            <a:ext cx="9674784" cy="2978426"/>
          </a:xfrm>
          <a:prstGeom prst="rect">
            <a:avLst/>
          </a:prstGeom>
        </p:spPr>
      </p:pic>
    </p:spTree>
    <p:extLst>
      <p:ext uri="{BB962C8B-B14F-4D97-AF65-F5344CB8AC3E}">
        <p14:creationId xmlns:p14="http://schemas.microsoft.com/office/powerpoint/2010/main" val="1462997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97" y="58925"/>
            <a:ext cx="11891978" cy="408349"/>
          </a:xfrm>
        </p:spPr>
        <p:txBody>
          <a:bodyPr/>
          <a:lstStyle/>
          <a:p>
            <a:r>
              <a:rPr lang="en-US" dirty="0"/>
              <a:t>Data Harmonization for Efficient Digital Supply Chain </a:t>
            </a:r>
          </a:p>
        </p:txBody>
      </p:sp>
      <p:sp>
        <p:nvSpPr>
          <p:cNvPr id="3" name="Rectangle 2"/>
          <p:cNvSpPr/>
          <p:nvPr/>
        </p:nvSpPr>
        <p:spPr>
          <a:xfrm>
            <a:off x="1" y="1118296"/>
            <a:ext cx="12192003" cy="26510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4" name="Rectangle 3"/>
          <p:cNvSpPr/>
          <p:nvPr/>
        </p:nvSpPr>
        <p:spPr>
          <a:xfrm>
            <a:off x="260343"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138098"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6" name="Rectangle 5"/>
          <p:cNvSpPr/>
          <p:nvPr/>
        </p:nvSpPr>
        <p:spPr>
          <a:xfrm>
            <a:off x="138097" y="1322509"/>
            <a:ext cx="3840479" cy="1643527"/>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“Before” State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The supply chain starting from digital content request to going live is tracked using multiple silo data sources and requires skilled executives to monitor for revenue leaks </a:t>
            </a:r>
          </a:p>
        </p:txBody>
      </p:sp>
      <p:sp>
        <p:nvSpPr>
          <p:cNvPr id="7" name="Rectangle 6"/>
          <p:cNvSpPr/>
          <p:nvPr/>
        </p:nvSpPr>
        <p:spPr>
          <a:xfrm>
            <a:off x="8189595"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400" dirty="0">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8189592" y="1322508"/>
            <a:ext cx="3840483" cy="1384995"/>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“After” State</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The solution helped in ensuring on-time delivery of the digital contents and thus, saved half a million dollar per year from revenue leaks</a:t>
            </a:r>
          </a:p>
        </p:txBody>
      </p:sp>
      <p:sp>
        <p:nvSpPr>
          <p:cNvPr id="9" name="Rectangle 8"/>
          <p:cNvSpPr/>
          <p:nvPr/>
        </p:nvSpPr>
        <p:spPr>
          <a:xfrm>
            <a:off x="4255290"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10" name="Rectangle 9"/>
          <p:cNvSpPr/>
          <p:nvPr/>
        </p:nvSpPr>
        <p:spPr>
          <a:xfrm>
            <a:off x="4163846"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11" name="Rectangle 10"/>
          <p:cNvSpPr/>
          <p:nvPr/>
        </p:nvSpPr>
        <p:spPr>
          <a:xfrm>
            <a:off x="4163844" y="1322509"/>
            <a:ext cx="3840482" cy="1643527"/>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LatentView Solution</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Built an data ecosystem from multiple disjointed unstructured and structured data sources by leveraging AWS cloud platform for big data, thus providing a monitoring platform</a:t>
            </a:r>
          </a:p>
        </p:txBody>
      </p:sp>
      <p:sp>
        <p:nvSpPr>
          <p:cNvPr id="12" name="Rectangle 11"/>
          <p:cNvSpPr/>
          <p:nvPr/>
        </p:nvSpPr>
        <p:spPr>
          <a:xfrm>
            <a:off x="203847" y="56951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44546A"/>
                </a:solidFill>
                <a:latin typeface="Arial" panose="020B0604020202020204" pitchFamily="34" charset="0"/>
                <a:cs typeface="Arial" panose="020B0604020202020204" pitchFamily="34" charset="0"/>
              </a:rPr>
              <a:t>World’s Largest Entertainment production company</a:t>
            </a:r>
          </a:p>
        </p:txBody>
      </p:sp>
      <p:pic>
        <p:nvPicPr>
          <p:cNvPr id="13" name="Picture 12"/>
          <p:cNvPicPr>
            <a:picLocks noChangeAspect="1"/>
          </p:cNvPicPr>
          <p:nvPr/>
        </p:nvPicPr>
        <p:blipFill>
          <a:blip r:embed="rId3"/>
          <a:stretch>
            <a:fillRect/>
          </a:stretch>
        </p:blipFill>
        <p:spPr>
          <a:xfrm>
            <a:off x="1049363" y="3823655"/>
            <a:ext cx="9060470" cy="3081867"/>
          </a:xfrm>
          <a:prstGeom prst="rect">
            <a:avLst/>
          </a:prstGeom>
        </p:spPr>
      </p:pic>
    </p:spTree>
    <p:extLst>
      <p:ext uri="{BB962C8B-B14F-4D97-AF65-F5344CB8AC3E}">
        <p14:creationId xmlns:p14="http://schemas.microsoft.com/office/powerpoint/2010/main" val="2877102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B804A8-F082-4719-8638-2BF0BD639001}"/>
              </a:ext>
            </a:extLst>
          </p:cNvPr>
          <p:cNvSpPr>
            <a:spLocks noGrp="1"/>
          </p:cNvSpPr>
          <p:nvPr>
            <p:ph sz="quarter" idx="10"/>
          </p:nvPr>
        </p:nvSpPr>
        <p:spPr/>
        <p:txBody>
          <a:bodyPr/>
          <a:lstStyle/>
          <a:p>
            <a:r>
              <a:rPr lang="en-US" dirty="0"/>
              <a:t>Overall Solution Approach</a:t>
            </a:r>
          </a:p>
        </p:txBody>
      </p:sp>
    </p:spTree>
    <p:extLst>
      <p:ext uri="{BB962C8B-B14F-4D97-AF65-F5344CB8AC3E}">
        <p14:creationId xmlns:p14="http://schemas.microsoft.com/office/powerpoint/2010/main" val="1620294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77E1-FC85-4FF8-B237-C2E060768FD5}"/>
              </a:ext>
            </a:extLst>
          </p:cNvPr>
          <p:cNvSpPr>
            <a:spLocks noGrp="1"/>
          </p:cNvSpPr>
          <p:nvPr>
            <p:ph type="title"/>
          </p:nvPr>
        </p:nvSpPr>
        <p:spPr/>
        <p:txBody>
          <a:bodyPr/>
          <a:lstStyle/>
          <a:p>
            <a:r>
              <a:rPr lang="en-US" dirty="0"/>
              <a:t>LatentView- Data Engineering Capabilities</a:t>
            </a:r>
          </a:p>
        </p:txBody>
      </p:sp>
      <p:grpSp>
        <p:nvGrpSpPr>
          <p:cNvPr id="50" name="Group 49">
            <a:extLst>
              <a:ext uri="{FF2B5EF4-FFF2-40B4-BE49-F238E27FC236}">
                <a16:creationId xmlns:a16="http://schemas.microsoft.com/office/drawing/2014/main" id="{00BB97A4-DD24-3442-94D9-0BFE4DF548D3}"/>
              </a:ext>
            </a:extLst>
          </p:cNvPr>
          <p:cNvGrpSpPr/>
          <p:nvPr/>
        </p:nvGrpSpPr>
        <p:grpSpPr>
          <a:xfrm>
            <a:off x="3803234" y="1084674"/>
            <a:ext cx="4051976" cy="4054953"/>
            <a:chOff x="4284730" y="1008474"/>
            <a:chExt cx="4051976" cy="4054953"/>
          </a:xfrm>
        </p:grpSpPr>
        <p:sp>
          <p:nvSpPr>
            <p:cNvPr id="51" name="Freeform 50">
              <a:extLst>
                <a:ext uri="{FF2B5EF4-FFF2-40B4-BE49-F238E27FC236}">
                  <a16:creationId xmlns:a16="http://schemas.microsoft.com/office/drawing/2014/main" id="{5BAE8539-50F1-9D48-96F3-E39ABFEE0DDD}"/>
                </a:ext>
              </a:extLst>
            </p:cNvPr>
            <p:cNvSpPr/>
            <p:nvPr/>
          </p:nvSpPr>
          <p:spPr>
            <a:xfrm rot="18188781">
              <a:off x="4557917" y="1118012"/>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0098C7">
                <a:lumMod val="75000"/>
              </a:srgbClr>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2" name="Freeform 51">
              <a:extLst>
                <a:ext uri="{FF2B5EF4-FFF2-40B4-BE49-F238E27FC236}">
                  <a16:creationId xmlns:a16="http://schemas.microsoft.com/office/drawing/2014/main" id="{2A321846-428F-AD45-A37B-C6783C10E6BE}"/>
                </a:ext>
              </a:extLst>
            </p:cNvPr>
            <p:cNvSpPr/>
            <p:nvPr/>
          </p:nvSpPr>
          <p:spPr>
            <a:xfrm rot="1988781">
              <a:off x="6079281" y="1392553"/>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112248"/>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3" name="Freeform 52">
              <a:extLst>
                <a:ext uri="{FF2B5EF4-FFF2-40B4-BE49-F238E27FC236}">
                  <a16:creationId xmlns:a16="http://schemas.microsoft.com/office/drawing/2014/main" id="{289D9E47-F5CC-CA47-ADA7-2335F4350AC4}"/>
                </a:ext>
              </a:extLst>
            </p:cNvPr>
            <p:cNvSpPr/>
            <p:nvPr/>
          </p:nvSpPr>
          <p:spPr>
            <a:xfrm rot="7388781">
              <a:off x="5807090" y="2915540"/>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1957A3"/>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4" name="Freeform 53">
              <a:extLst>
                <a:ext uri="{FF2B5EF4-FFF2-40B4-BE49-F238E27FC236}">
                  <a16:creationId xmlns:a16="http://schemas.microsoft.com/office/drawing/2014/main" id="{E24EDFEE-D7A0-7D45-A7DB-B2A9AADB26AE}"/>
                </a:ext>
              </a:extLst>
            </p:cNvPr>
            <p:cNvSpPr/>
            <p:nvPr/>
          </p:nvSpPr>
          <p:spPr>
            <a:xfrm rot="12788781">
              <a:off x="4284730" y="2644136"/>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94B5D7"/>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5" name="Freeform 826">
              <a:extLst>
                <a:ext uri="{FF2B5EF4-FFF2-40B4-BE49-F238E27FC236}">
                  <a16:creationId xmlns:a16="http://schemas.microsoft.com/office/drawing/2014/main" id="{F945CBF9-0DD4-154E-B4CF-C0FCA6B844B3}"/>
                </a:ext>
              </a:extLst>
            </p:cNvPr>
            <p:cNvSpPr>
              <a:spLocks noEditPoints="1"/>
            </p:cNvSpPr>
            <p:nvPr/>
          </p:nvSpPr>
          <p:spPr bwMode="auto">
            <a:xfrm>
              <a:off x="6858000" y="2060564"/>
              <a:ext cx="648926" cy="682636"/>
            </a:xfrm>
            <a:custGeom>
              <a:avLst/>
              <a:gdLst/>
              <a:ahLst/>
              <a:cxnLst>
                <a:cxn ang="0">
                  <a:pos x="55" y="98"/>
                </a:cxn>
                <a:cxn ang="0">
                  <a:pos x="29" y="115"/>
                </a:cxn>
                <a:cxn ang="0">
                  <a:pos x="35" y="89"/>
                </a:cxn>
                <a:cxn ang="0">
                  <a:pos x="21" y="84"/>
                </a:cxn>
                <a:cxn ang="0">
                  <a:pos x="0" y="45"/>
                </a:cxn>
                <a:cxn ang="0">
                  <a:pos x="45" y="0"/>
                </a:cxn>
                <a:cxn ang="0">
                  <a:pos x="89" y="36"/>
                </a:cxn>
                <a:cxn ang="0">
                  <a:pos x="97" y="140"/>
                </a:cxn>
                <a:cxn ang="0">
                  <a:pos x="90" y="170"/>
                </a:cxn>
                <a:cxn ang="0">
                  <a:pos x="143" y="132"/>
                </a:cxn>
                <a:cxn ang="0">
                  <a:pos x="162" y="87"/>
                </a:cxn>
                <a:cxn ang="0">
                  <a:pos x="109" y="34"/>
                </a:cxn>
                <a:cxn ang="0">
                  <a:pos x="55" y="87"/>
                </a:cxn>
                <a:cxn ang="0">
                  <a:pos x="80" y="133"/>
                </a:cxn>
              </a:cxnLst>
              <a:rect l="0" t="0" r="r" b="b"/>
              <a:pathLst>
                <a:path w="162" h="170">
                  <a:moveTo>
                    <a:pt x="55" y="98"/>
                  </a:moveTo>
                  <a:cubicBezTo>
                    <a:pt x="43" y="107"/>
                    <a:pt x="29" y="115"/>
                    <a:pt x="29" y="115"/>
                  </a:cubicBezTo>
                  <a:cubicBezTo>
                    <a:pt x="35" y="89"/>
                    <a:pt x="35" y="89"/>
                    <a:pt x="35" y="89"/>
                  </a:cubicBezTo>
                  <a:moveTo>
                    <a:pt x="21" y="84"/>
                  </a:moveTo>
                  <a:cubicBezTo>
                    <a:pt x="9" y="76"/>
                    <a:pt x="0" y="61"/>
                    <a:pt x="0" y="45"/>
                  </a:cubicBezTo>
                  <a:cubicBezTo>
                    <a:pt x="0" y="20"/>
                    <a:pt x="20" y="0"/>
                    <a:pt x="45" y="0"/>
                  </a:cubicBezTo>
                  <a:cubicBezTo>
                    <a:pt x="67" y="0"/>
                    <a:pt x="85" y="16"/>
                    <a:pt x="89" y="36"/>
                  </a:cubicBezTo>
                  <a:moveTo>
                    <a:pt x="97" y="140"/>
                  </a:moveTo>
                  <a:cubicBezTo>
                    <a:pt x="90" y="170"/>
                    <a:pt x="90" y="170"/>
                    <a:pt x="90" y="170"/>
                  </a:cubicBezTo>
                  <a:cubicBezTo>
                    <a:pt x="90" y="170"/>
                    <a:pt x="131" y="144"/>
                    <a:pt x="143" y="132"/>
                  </a:cubicBezTo>
                  <a:cubicBezTo>
                    <a:pt x="152" y="123"/>
                    <a:pt x="162" y="111"/>
                    <a:pt x="162" y="87"/>
                  </a:cubicBezTo>
                  <a:cubicBezTo>
                    <a:pt x="162" y="58"/>
                    <a:pt x="138" y="34"/>
                    <a:pt x="109" y="34"/>
                  </a:cubicBezTo>
                  <a:cubicBezTo>
                    <a:pt x="79" y="34"/>
                    <a:pt x="55" y="58"/>
                    <a:pt x="55" y="87"/>
                  </a:cubicBezTo>
                  <a:cubicBezTo>
                    <a:pt x="55" y="106"/>
                    <a:pt x="65" y="123"/>
                    <a:pt x="80" y="133"/>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56" name="Groupe 663">
              <a:extLst>
                <a:ext uri="{FF2B5EF4-FFF2-40B4-BE49-F238E27FC236}">
                  <a16:creationId xmlns:a16="http://schemas.microsoft.com/office/drawing/2014/main" id="{FB3BF9F2-2BB6-C84D-8DE6-D8DD05B565ED}"/>
                </a:ext>
              </a:extLst>
            </p:cNvPr>
            <p:cNvGrpSpPr/>
            <p:nvPr/>
          </p:nvGrpSpPr>
          <p:grpSpPr>
            <a:xfrm>
              <a:off x="5305444" y="1730290"/>
              <a:ext cx="777856" cy="606510"/>
              <a:chOff x="4452938" y="2754312"/>
              <a:chExt cx="454026" cy="354013"/>
            </a:xfrm>
          </p:grpSpPr>
          <p:sp>
            <p:nvSpPr>
              <p:cNvPr id="72" name="Oval 591">
                <a:extLst>
                  <a:ext uri="{FF2B5EF4-FFF2-40B4-BE49-F238E27FC236}">
                    <a16:creationId xmlns:a16="http://schemas.microsoft.com/office/drawing/2014/main" id="{41525CA5-C80A-134B-8BCD-D00E1D6D6045}"/>
                  </a:ext>
                </a:extLst>
              </p:cNvPr>
              <p:cNvSpPr>
                <a:spLocks noChangeArrowheads="1"/>
              </p:cNvSpPr>
              <p:nvPr/>
            </p:nvSpPr>
            <p:spPr bwMode="auto">
              <a:xfrm>
                <a:off x="4735513" y="2754312"/>
                <a:ext cx="133350" cy="13652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3" name="Oval 592">
                <a:extLst>
                  <a:ext uri="{FF2B5EF4-FFF2-40B4-BE49-F238E27FC236}">
                    <a16:creationId xmlns:a16="http://schemas.microsoft.com/office/drawing/2014/main" id="{882967B9-6AF6-D245-A0EC-9B81950EE9C3}"/>
                  </a:ext>
                </a:extLst>
              </p:cNvPr>
              <p:cNvSpPr>
                <a:spLocks noChangeArrowheads="1"/>
              </p:cNvSpPr>
              <p:nvPr/>
            </p:nvSpPr>
            <p:spPr bwMode="auto">
              <a:xfrm>
                <a:off x="4783138" y="2773362"/>
                <a:ext cx="39688" cy="4762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4" name="Freeform 593">
                <a:extLst>
                  <a:ext uri="{FF2B5EF4-FFF2-40B4-BE49-F238E27FC236}">
                    <a16:creationId xmlns:a16="http://schemas.microsoft.com/office/drawing/2014/main" id="{B1037E27-DB2C-A84B-9F15-CE3E91DE5D56}"/>
                  </a:ext>
                </a:extLst>
              </p:cNvPr>
              <p:cNvSpPr>
                <a:spLocks/>
              </p:cNvSpPr>
              <p:nvPr/>
            </p:nvSpPr>
            <p:spPr bwMode="auto">
              <a:xfrm>
                <a:off x="4759326" y="2820987"/>
                <a:ext cx="87313" cy="31750"/>
              </a:xfrm>
              <a:custGeom>
                <a:avLst/>
                <a:gdLst/>
                <a:ahLst/>
                <a:cxnLst>
                  <a:cxn ang="0">
                    <a:pos x="0" y="17"/>
                  </a:cxn>
                  <a:cxn ang="0">
                    <a:pos x="22" y="0"/>
                  </a:cxn>
                  <a:cxn ang="0">
                    <a:pos x="45" y="16"/>
                  </a:cxn>
                </a:cxnLst>
                <a:rect l="0" t="0" r="r" b="b"/>
                <a:pathLst>
                  <a:path w="45" h="17">
                    <a:moveTo>
                      <a:pt x="0" y="17"/>
                    </a:moveTo>
                    <a:cubicBezTo>
                      <a:pt x="3" y="7"/>
                      <a:pt x="9" y="0"/>
                      <a:pt x="22" y="0"/>
                    </a:cubicBezTo>
                    <a:cubicBezTo>
                      <a:pt x="35" y="0"/>
                      <a:pt x="42" y="7"/>
                      <a:pt x="45" y="16"/>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5" name="Oval 594">
                <a:extLst>
                  <a:ext uri="{FF2B5EF4-FFF2-40B4-BE49-F238E27FC236}">
                    <a16:creationId xmlns:a16="http://schemas.microsoft.com/office/drawing/2014/main" id="{E7D718AA-8F04-E54A-B8F7-0B9CFA30F371}"/>
                  </a:ext>
                </a:extLst>
              </p:cNvPr>
              <p:cNvSpPr>
                <a:spLocks noChangeArrowheads="1"/>
              </p:cNvSpPr>
              <p:nvPr/>
            </p:nvSpPr>
            <p:spPr bwMode="auto">
              <a:xfrm>
                <a:off x="4737101" y="2940050"/>
                <a:ext cx="169863" cy="16827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6" name="Oval 595">
                <a:extLst>
                  <a:ext uri="{FF2B5EF4-FFF2-40B4-BE49-F238E27FC236}">
                    <a16:creationId xmlns:a16="http://schemas.microsoft.com/office/drawing/2014/main" id="{143536F7-09CB-3845-AE0A-B816A965DCAD}"/>
                  </a:ext>
                </a:extLst>
              </p:cNvPr>
              <p:cNvSpPr>
                <a:spLocks noChangeArrowheads="1"/>
              </p:cNvSpPr>
              <p:nvPr/>
            </p:nvSpPr>
            <p:spPr bwMode="auto">
              <a:xfrm>
                <a:off x="4795838" y="2965450"/>
                <a:ext cx="50800" cy="57150"/>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7" name="Freeform 596">
                <a:extLst>
                  <a:ext uri="{FF2B5EF4-FFF2-40B4-BE49-F238E27FC236}">
                    <a16:creationId xmlns:a16="http://schemas.microsoft.com/office/drawing/2014/main" id="{5DF087A3-82EC-4D48-81D3-EC2A48E6EF7B}"/>
                  </a:ext>
                </a:extLst>
              </p:cNvPr>
              <p:cNvSpPr>
                <a:spLocks/>
              </p:cNvSpPr>
              <p:nvPr/>
            </p:nvSpPr>
            <p:spPr bwMode="auto">
              <a:xfrm>
                <a:off x="4767263" y="3022600"/>
                <a:ext cx="107950" cy="41275"/>
              </a:xfrm>
              <a:custGeom>
                <a:avLst/>
                <a:gdLst/>
                <a:ahLst/>
                <a:cxnLst>
                  <a:cxn ang="0">
                    <a:pos x="0" y="22"/>
                  </a:cxn>
                  <a:cxn ang="0">
                    <a:pos x="28" y="0"/>
                  </a:cxn>
                  <a:cxn ang="0">
                    <a:pos x="56" y="21"/>
                  </a:cxn>
                </a:cxnLst>
                <a:rect l="0" t="0" r="r" b="b"/>
                <a:pathLst>
                  <a:path w="56" h="22">
                    <a:moveTo>
                      <a:pt x="0" y="22"/>
                    </a:moveTo>
                    <a:cubicBezTo>
                      <a:pt x="3" y="10"/>
                      <a:pt x="12" y="0"/>
                      <a:pt x="28" y="0"/>
                    </a:cubicBezTo>
                    <a:cubicBezTo>
                      <a:pt x="43" y="0"/>
                      <a:pt x="52" y="9"/>
                      <a:pt x="56" y="21"/>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8" name="Oval 597">
                <a:extLst>
                  <a:ext uri="{FF2B5EF4-FFF2-40B4-BE49-F238E27FC236}">
                    <a16:creationId xmlns:a16="http://schemas.microsoft.com/office/drawing/2014/main" id="{E5E9DBB1-C896-6B43-831E-310B189E90FF}"/>
                  </a:ext>
                </a:extLst>
              </p:cNvPr>
              <p:cNvSpPr>
                <a:spLocks noChangeArrowheads="1"/>
              </p:cNvSpPr>
              <p:nvPr/>
            </p:nvSpPr>
            <p:spPr bwMode="auto">
              <a:xfrm>
                <a:off x="4452938" y="2828925"/>
                <a:ext cx="190500" cy="188913"/>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9" name="Oval 598">
                <a:extLst>
                  <a:ext uri="{FF2B5EF4-FFF2-40B4-BE49-F238E27FC236}">
                    <a16:creationId xmlns:a16="http://schemas.microsoft.com/office/drawing/2014/main" id="{660705D8-08ED-0A46-91D0-23CB490487A7}"/>
                  </a:ext>
                </a:extLst>
              </p:cNvPr>
              <p:cNvSpPr>
                <a:spLocks noChangeArrowheads="1"/>
              </p:cNvSpPr>
              <p:nvPr/>
            </p:nvSpPr>
            <p:spPr bwMode="auto">
              <a:xfrm>
                <a:off x="4519613" y="2855912"/>
                <a:ext cx="58738" cy="6667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0" name="Freeform 599">
                <a:extLst>
                  <a:ext uri="{FF2B5EF4-FFF2-40B4-BE49-F238E27FC236}">
                    <a16:creationId xmlns:a16="http://schemas.microsoft.com/office/drawing/2014/main" id="{EC0F99CD-5DCA-6941-A25A-7347F61B3E48}"/>
                  </a:ext>
                </a:extLst>
              </p:cNvPr>
              <p:cNvSpPr>
                <a:spLocks/>
              </p:cNvSpPr>
              <p:nvPr/>
            </p:nvSpPr>
            <p:spPr bwMode="auto">
              <a:xfrm>
                <a:off x="4484688" y="2922587"/>
                <a:ext cx="127000" cy="50800"/>
              </a:xfrm>
              <a:custGeom>
                <a:avLst/>
                <a:gdLst/>
                <a:ahLst/>
                <a:cxnLst>
                  <a:cxn ang="0">
                    <a:pos x="0" y="26"/>
                  </a:cxn>
                  <a:cxn ang="0">
                    <a:pos x="33" y="0"/>
                  </a:cxn>
                  <a:cxn ang="0">
                    <a:pos x="66" y="24"/>
                  </a:cxn>
                </a:cxnLst>
                <a:rect l="0" t="0" r="r" b="b"/>
                <a:pathLst>
                  <a:path w="66" h="26">
                    <a:moveTo>
                      <a:pt x="0" y="26"/>
                    </a:moveTo>
                    <a:cubicBezTo>
                      <a:pt x="4" y="11"/>
                      <a:pt x="14" y="0"/>
                      <a:pt x="33" y="0"/>
                    </a:cubicBezTo>
                    <a:cubicBezTo>
                      <a:pt x="52" y="0"/>
                      <a:pt x="62" y="10"/>
                      <a:pt x="66" y="24"/>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1" name="Line 600">
                <a:extLst>
                  <a:ext uri="{FF2B5EF4-FFF2-40B4-BE49-F238E27FC236}">
                    <a16:creationId xmlns:a16="http://schemas.microsoft.com/office/drawing/2014/main" id="{25C9E789-C79D-4A41-BF22-9059B48713C7}"/>
                  </a:ext>
                </a:extLst>
              </p:cNvPr>
              <p:cNvSpPr>
                <a:spLocks noChangeShapeType="1"/>
              </p:cNvSpPr>
              <p:nvPr/>
            </p:nvSpPr>
            <p:spPr bwMode="auto">
              <a:xfrm flipH="1" flipV="1">
                <a:off x="4638676" y="2962275"/>
                <a:ext cx="95250" cy="39688"/>
              </a:xfrm>
              <a:prstGeom prst="lin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2" name="Line 601">
                <a:extLst>
                  <a:ext uri="{FF2B5EF4-FFF2-40B4-BE49-F238E27FC236}">
                    <a16:creationId xmlns:a16="http://schemas.microsoft.com/office/drawing/2014/main" id="{57218B82-A643-2F45-B383-B495DDEB8AE1}"/>
                  </a:ext>
                </a:extLst>
              </p:cNvPr>
              <p:cNvSpPr>
                <a:spLocks noChangeShapeType="1"/>
              </p:cNvSpPr>
              <p:nvPr/>
            </p:nvSpPr>
            <p:spPr bwMode="auto">
              <a:xfrm flipH="1">
                <a:off x="4640263" y="2841625"/>
                <a:ext cx="96838" cy="42863"/>
              </a:xfrm>
              <a:prstGeom prst="lin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sp>
          <p:nvSpPr>
            <p:cNvPr id="57" name="Rectangle 56">
              <a:extLst>
                <a:ext uri="{FF2B5EF4-FFF2-40B4-BE49-F238E27FC236}">
                  <a16:creationId xmlns:a16="http://schemas.microsoft.com/office/drawing/2014/main" id="{B4CE75E2-E64D-7F4F-B72E-AD8ED1BFCEAD}"/>
                </a:ext>
              </a:extLst>
            </p:cNvPr>
            <p:cNvSpPr/>
            <p:nvPr/>
          </p:nvSpPr>
          <p:spPr>
            <a:xfrm>
              <a:off x="5621738" y="2777210"/>
              <a:ext cx="1406532" cy="533400"/>
            </a:xfrm>
            <a:prstGeom prst="rect">
              <a:avLst/>
            </a:prstGeom>
            <a:noFill/>
            <a:ln w="9525" cap="flat" cmpd="sng" algn="ctr">
              <a:noFill/>
              <a:prstDash val="solid"/>
            </a:ln>
            <a:effectLst/>
          </p:spPr>
          <p:txBody>
            <a:bodyPr rtlCol="0" anchor="ctr"/>
            <a:lstStyle/>
            <a:p>
              <a:pPr lvl="0" algn="ctr"/>
              <a:r>
                <a:rPr lang="en-US" sz="1400" b="1" kern="0" dirty="0">
                  <a:solidFill>
                    <a:schemeClr val="tx1">
                      <a:lumMod val="85000"/>
                      <a:lumOff val="15000"/>
                    </a:schemeClr>
                  </a:solidFill>
                  <a:latin typeface="Arial" panose="020B0604020202020204" pitchFamily="34" charset="0"/>
                  <a:cs typeface="Arial" panose="020B0604020202020204" pitchFamily="34" charset="0"/>
                </a:rPr>
                <a:t>Data Engineering</a:t>
              </a:r>
            </a:p>
            <a:p>
              <a:pPr lvl="0" algn="ctr"/>
              <a:r>
                <a:rPr lang="en-US" sz="1400" b="1" kern="0" dirty="0">
                  <a:solidFill>
                    <a:schemeClr val="tx1">
                      <a:lumMod val="85000"/>
                      <a:lumOff val="15000"/>
                    </a:schemeClr>
                  </a:solidFill>
                  <a:latin typeface="Arial" panose="020B0604020202020204" pitchFamily="34" charset="0"/>
                  <a:cs typeface="Arial" panose="020B0604020202020204" pitchFamily="34" charset="0"/>
                </a:rPr>
                <a:t>Capabilities</a:t>
              </a:r>
            </a:p>
          </p:txBody>
        </p:sp>
        <p:grpSp>
          <p:nvGrpSpPr>
            <p:cNvPr id="58" name="Group 57">
              <a:extLst>
                <a:ext uri="{FF2B5EF4-FFF2-40B4-BE49-F238E27FC236}">
                  <a16:creationId xmlns:a16="http://schemas.microsoft.com/office/drawing/2014/main" id="{A8A58CC0-C67C-3242-BCE3-A4CF178665B9}"/>
                </a:ext>
              </a:extLst>
            </p:cNvPr>
            <p:cNvGrpSpPr/>
            <p:nvPr/>
          </p:nvGrpSpPr>
          <p:grpSpPr>
            <a:xfrm>
              <a:off x="6553200" y="3733800"/>
              <a:ext cx="802142" cy="506980"/>
              <a:chOff x="5400217" y="3303020"/>
              <a:chExt cx="802142" cy="506980"/>
            </a:xfrm>
          </p:grpSpPr>
          <p:sp>
            <p:nvSpPr>
              <p:cNvPr id="64" name="Freeform 575">
                <a:extLst>
                  <a:ext uri="{FF2B5EF4-FFF2-40B4-BE49-F238E27FC236}">
                    <a16:creationId xmlns:a16="http://schemas.microsoft.com/office/drawing/2014/main" id="{E0C13D39-7A01-304F-B32A-DF64033687F9}"/>
                  </a:ext>
                </a:extLst>
              </p:cNvPr>
              <p:cNvSpPr>
                <a:spLocks/>
              </p:cNvSpPr>
              <p:nvPr/>
            </p:nvSpPr>
            <p:spPr bwMode="auto">
              <a:xfrm>
                <a:off x="5400217" y="3306491"/>
                <a:ext cx="802142" cy="503509"/>
              </a:xfrm>
              <a:custGeom>
                <a:avLst/>
                <a:gdLst/>
                <a:ahLst/>
                <a:cxnLst>
                  <a:cxn ang="0">
                    <a:pos x="189" y="106"/>
                  </a:cxn>
                  <a:cxn ang="0">
                    <a:pos x="176" y="119"/>
                  </a:cxn>
                  <a:cxn ang="0">
                    <a:pos x="12" y="119"/>
                  </a:cxn>
                  <a:cxn ang="0">
                    <a:pos x="0" y="106"/>
                  </a:cxn>
                  <a:cxn ang="0">
                    <a:pos x="172" y="106"/>
                  </a:cxn>
                  <a:cxn ang="0">
                    <a:pos x="172" y="0"/>
                  </a:cxn>
                  <a:cxn ang="0">
                    <a:pos x="17" y="0"/>
                  </a:cxn>
                  <a:cxn ang="0">
                    <a:pos x="17" y="91"/>
                  </a:cxn>
                </a:cxnLst>
                <a:rect l="0" t="0" r="r" b="b"/>
                <a:pathLst>
                  <a:path w="189" h="119">
                    <a:moveTo>
                      <a:pt x="189" y="106"/>
                    </a:moveTo>
                    <a:cubicBezTo>
                      <a:pt x="189" y="113"/>
                      <a:pt x="184" y="119"/>
                      <a:pt x="176" y="119"/>
                    </a:cubicBezTo>
                    <a:cubicBezTo>
                      <a:pt x="12" y="119"/>
                      <a:pt x="12" y="119"/>
                      <a:pt x="12" y="119"/>
                    </a:cubicBezTo>
                    <a:cubicBezTo>
                      <a:pt x="5" y="119"/>
                      <a:pt x="0" y="113"/>
                      <a:pt x="0" y="106"/>
                    </a:cubicBezTo>
                    <a:cubicBezTo>
                      <a:pt x="172" y="106"/>
                      <a:pt x="172" y="106"/>
                      <a:pt x="172" y="106"/>
                    </a:cubicBezTo>
                    <a:cubicBezTo>
                      <a:pt x="172" y="0"/>
                      <a:pt x="172" y="0"/>
                      <a:pt x="172" y="0"/>
                    </a:cubicBezTo>
                    <a:cubicBezTo>
                      <a:pt x="17" y="0"/>
                      <a:pt x="17" y="0"/>
                      <a:pt x="17" y="0"/>
                    </a:cubicBezTo>
                    <a:cubicBezTo>
                      <a:pt x="17" y="91"/>
                      <a:pt x="17" y="91"/>
                      <a:pt x="17" y="9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5" name="Freeform 576">
                <a:extLst>
                  <a:ext uri="{FF2B5EF4-FFF2-40B4-BE49-F238E27FC236}">
                    <a16:creationId xmlns:a16="http://schemas.microsoft.com/office/drawing/2014/main" id="{2C1EBD86-9D2B-9944-A7E0-667765177CFA}"/>
                  </a:ext>
                </a:extLst>
              </p:cNvPr>
              <p:cNvSpPr>
                <a:spLocks/>
              </p:cNvSpPr>
              <p:nvPr/>
            </p:nvSpPr>
            <p:spPr bwMode="auto">
              <a:xfrm>
                <a:off x="5702321" y="3382868"/>
                <a:ext cx="187513" cy="305577"/>
              </a:xfrm>
              <a:custGeom>
                <a:avLst/>
                <a:gdLst/>
                <a:ahLst/>
                <a:cxnLst>
                  <a:cxn ang="0">
                    <a:pos x="33" y="41"/>
                  </a:cxn>
                  <a:cxn ang="0">
                    <a:pos x="44" y="22"/>
                  </a:cxn>
                  <a:cxn ang="0">
                    <a:pos x="22" y="0"/>
                  </a:cxn>
                  <a:cxn ang="0">
                    <a:pos x="0" y="22"/>
                  </a:cxn>
                  <a:cxn ang="0">
                    <a:pos x="12" y="41"/>
                  </a:cxn>
                  <a:cxn ang="0">
                    <a:pos x="12" y="52"/>
                  </a:cxn>
                  <a:cxn ang="0">
                    <a:pos x="33" y="52"/>
                  </a:cxn>
                  <a:cxn ang="0">
                    <a:pos x="33" y="64"/>
                  </a:cxn>
                  <a:cxn ang="0">
                    <a:pos x="28" y="69"/>
                  </a:cxn>
                  <a:cxn ang="0">
                    <a:pos x="28" y="69"/>
                  </a:cxn>
                  <a:cxn ang="0">
                    <a:pos x="22" y="72"/>
                  </a:cxn>
                  <a:cxn ang="0">
                    <a:pos x="16" y="69"/>
                  </a:cxn>
                  <a:cxn ang="0">
                    <a:pos x="16" y="69"/>
                  </a:cxn>
                  <a:cxn ang="0">
                    <a:pos x="12" y="64"/>
                  </a:cxn>
                  <a:cxn ang="0">
                    <a:pos x="12" y="60"/>
                  </a:cxn>
                </a:cxnLst>
                <a:rect l="0" t="0" r="r" b="b"/>
                <a:pathLst>
                  <a:path w="44" h="72">
                    <a:moveTo>
                      <a:pt x="33" y="41"/>
                    </a:moveTo>
                    <a:cubicBezTo>
                      <a:pt x="40" y="38"/>
                      <a:pt x="44" y="30"/>
                      <a:pt x="44" y="22"/>
                    </a:cubicBezTo>
                    <a:cubicBezTo>
                      <a:pt x="44" y="10"/>
                      <a:pt x="35" y="0"/>
                      <a:pt x="22" y="0"/>
                    </a:cubicBezTo>
                    <a:cubicBezTo>
                      <a:pt x="10" y="0"/>
                      <a:pt x="0" y="10"/>
                      <a:pt x="0" y="22"/>
                    </a:cubicBezTo>
                    <a:cubicBezTo>
                      <a:pt x="0" y="30"/>
                      <a:pt x="5" y="38"/>
                      <a:pt x="12" y="41"/>
                    </a:cubicBezTo>
                    <a:cubicBezTo>
                      <a:pt x="12" y="52"/>
                      <a:pt x="12" y="52"/>
                      <a:pt x="12" y="52"/>
                    </a:cubicBezTo>
                    <a:cubicBezTo>
                      <a:pt x="33" y="52"/>
                      <a:pt x="33" y="52"/>
                      <a:pt x="33" y="52"/>
                    </a:cubicBezTo>
                    <a:cubicBezTo>
                      <a:pt x="33" y="64"/>
                      <a:pt x="33" y="64"/>
                      <a:pt x="33" y="64"/>
                    </a:cubicBezTo>
                    <a:cubicBezTo>
                      <a:pt x="33" y="66"/>
                      <a:pt x="31" y="68"/>
                      <a:pt x="28" y="69"/>
                    </a:cubicBezTo>
                    <a:cubicBezTo>
                      <a:pt x="28" y="69"/>
                      <a:pt x="28" y="69"/>
                      <a:pt x="28" y="69"/>
                    </a:cubicBezTo>
                    <a:cubicBezTo>
                      <a:pt x="28" y="71"/>
                      <a:pt x="26" y="72"/>
                      <a:pt x="22" y="72"/>
                    </a:cubicBezTo>
                    <a:cubicBezTo>
                      <a:pt x="19" y="72"/>
                      <a:pt x="16" y="71"/>
                      <a:pt x="16" y="69"/>
                    </a:cubicBezTo>
                    <a:cubicBezTo>
                      <a:pt x="16" y="69"/>
                      <a:pt x="16" y="69"/>
                      <a:pt x="16" y="69"/>
                    </a:cubicBezTo>
                    <a:cubicBezTo>
                      <a:pt x="13" y="68"/>
                      <a:pt x="12" y="66"/>
                      <a:pt x="12" y="64"/>
                    </a:cubicBezTo>
                    <a:cubicBezTo>
                      <a:pt x="12" y="60"/>
                      <a:pt x="12" y="60"/>
                      <a:pt x="12" y="6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6" name="Freeform 577">
                <a:extLst>
                  <a:ext uri="{FF2B5EF4-FFF2-40B4-BE49-F238E27FC236}">
                    <a16:creationId xmlns:a16="http://schemas.microsoft.com/office/drawing/2014/main" id="{5D3D92A8-FD29-1B42-9B2D-2FEDCEC76691}"/>
                  </a:ext>
                </a:extLst>
              </p:cNvPr>
              <p:cNvSpPr>
                <a:spLocks/>
              </p:cNvSpPr>
              <p:nvPr/>
            </p:nvSpPr>
            <p:spPr bwMode="auto">
              <a:xfrm>
                <a:off x="5740519" y="3410648"/>
                <a:ext cx="69449" cy="69449"/>
              </a:xfrm>
              <a:custGeom>
                <a:avLst/>
                <a:gdLst/>
                <a:ahLst/>
                <a:cxnLst>
                  <a:cxn ang="0">
                    <a:pos x="0" y="16"/>
                  </a:cxn>
                  <a:cxn ang="0">
                    <a:pos x="16" y="0"/>
                  </a:cxn>
                </a:cxnLst>
                <a:rect l="0" t="0" r="r" b="b"/>
                <a:pathLst>
                  <a:path w="16" h="16">
                    <a:moveTo>
                      <a:pt x="0" y="16"/>
                    </a:moveTo>
                    <a:cubicBezTo>
                      <a:pt x="0" y="7"/>
                      <a:pt x="7" y="0"/>
                      <a:pt x="16"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7" name="Line 578">
                <a:extLst>
                  <a:ext uri="{FF2B5EF4-FFF2-40B4-BE49-F238E27FC236}">
                    <a16:creationId xmlns:a16="http://schemas.microsoft.com/office/drawing/2014/main" id="{CA5ABB52-4911-1F47-84B9-3542B984C55C}"/>
                  </a:ext>
                </a:extLst>
              </p:cNvPr>
              <p:cNvSpPr>
                <a:spLocks noChangeShapeType="1"/>
              </p:cNvSpPr>
              <p:nvPr/>
            </p:nvSpPr>
            <p:spPr bwMode="auto">
              <a:xfrm flipV="1">
                <a:off x="5800794" y="3303020"/>
                <a:ext cx="3474" cy="72923"/>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8" name="Line 579">
                <a:extLst>
                  <a:ext uri="{FF2B5EF4-FFF2-40B4-BE49-F238E27FC236}">
                    <a16:creationId xmlns:a16="http://schemas.microsoft.com/office/drawing/2014/main" id="{8190C179-4681-9441-B90B-9025C8B1C56C}"/>
                  </a:ext>
                </a:extLst>
              </p:cNvPr>
              <p:cNvSpPr>
                <a:spLocks noChangeShapeType="1"/>
              </p:cNvSpPr>
              <p:nvPr/>
            </p:nvSpPr>
            <p:spPr bwMode="auto">
              <a:xfrm flipH="1" flipV="1">
                <a:off x="5625927" y="3372452"/>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9" name="Line 580">
                <a:extLst>
                  <a:ext uri="{FF2B5EF4-FFF2-40B4-BE49-F238E27FC236}">
                    <a16:creationId xmlns:a16="http://schemas.microsoft.com/office/drawing/2014/main" id="{27EC6E84-2931-3143-8B29-2CDBA75E522A}"/>
                  </a:ext>
                </a:extLst>
              </p:cNvPr>
              <p:cNvSpPr>
                <a:spLocks noChangeShapeType="1"/>
              </p:cNvSpPr>
              <p:nvPr/>
            </p:nvSpPr>
            <p:spPr bwMode="auto">
              <a:xfrm flipH="1">
                <a:off x="5622455" y="3539131"/>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70" name="Line 581">
                <a:extLst>
                  <a:ext uri="{FF2B5EF4-FFF2-40B4-BE49-F238E27FC236}">
                    <a16:creationId xmlns:a16="http://schemas.microsoft.com/office/drawing/2014/main" id="{0F704389-6DBB-0F43-BFE4-553D163F32BD}"/>
                  </a:ext>
                </a:extLst>
              </p:cNvPr>
              <p:cNvSpPr>
                <a:spLocks noChangeShapeType="1"/>
              </p:cNvSpPr>
              <p:nvPr/>
            </p:nvSpPr>
            <p:spPr bwMode="auto">
              <a:xfrm>
                <a:off x="5907198" y="3542602"/>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71" name="Line 582">
                <a:extLst>
                  <a:ext uri="{FF2B5EF4-FFF2-40B4-BE49-F238E27FC236}">
                    <a16:creationId xmlns:a16="http://schemas.microsoft.com/office/drawing/2014/main" id="{D9FC11DB-0950-D04A-ACEF-6EF0E644C802}"/>
                  </a:ext>
                </a:extLst>
              </p:cNvPr>
              <p:cNvSpPr>
                <a:spLocks noChangeShapeType="1"/>
              </p:cNvSpPr>
              <p:nvPr/>
            </p:nvSpPr>
            <p:spPr bwMode="auto">
              <a:xfrm flipV="1">
                <a:off x="5907198" y="3379397"/>
                <a:ext cx="59033" cy="31253"/>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grpSp>
        <p:grpSp>
          <p:nvGrpSpPr>
            <p:cNvPr id="59" name="Groupe 381">
              <a:extLst>
                <a:ext uri="{FF2B5EF4-FFF2-40B4-BE49-F238E27FC236}">
                  <a16:creationId xmlns:a16="http://schemas.microsoft.com/office/drawing/2014/main" id="{A3428B40-2DB1-5646-97EA-0B6D6061A1C8}"/>
                </a:ext>
              </a:extLst>
            </p:cNvPr>
            <p:cNvGrpSpPr/>
            <p:nvPr/>
          </p:nvGrpSpPr>
          <p:grpSpPr>
            <a:xfrm>
              <a:off x="4903753" y="3276600"/>
              <a:ext cx="735047" cy="472104"/>
              <a:chOff x="2444750" y="3516313"/>
              <a:chExt cx="390525" cy="250825"/>
            </a:xfrm>
          </p:grpSpPr>
          <p:sp>
            <p:nvSpPr>
              <p:cNvPr id="61" name="Freeform 465">
                <a:extLst>
                  <a:ext uri="{FF2B5EF4-FFF2-40B4-BE49-F238E27FC236}">
                    <a16:creationId xmlns:a16="http://schemas.microsoft.com/office/drawing/2014/main" id="{38D14D09-9D7A-054B-B076-F97DB72AED4A}"/>
                  </a:ext>
                </a:extLst>
              </p:cNvPr>
              <p:cNvSpPr>
                <a:spLocks/>
              </p:cNvSpPr>
              <p:nvPr/>
            </p:nvSpPr>
            <p:spPr bwMode="auto">
              <a:xfrm>
                <a:off x="2468563" y="3536950"/>
                <a:ext cx="347663" cy="230188"/>
              </a:xfrm>
              <a:custGeom>
                <a:avLst/>
                <a:gdLst/>
                <a:ahLst/>
                <a:cxnLst>
                  <a:cxn ang="0">
                    <a:pos x="110" y="88"/>
                  </a:cxn>
                  <a:cxn ang="0">
                    <a:pos x="77" y="66"/>
                  </a:cxn>
                  <a:cxn ang="0">
                    <a:pos x="65" y="69"/>
                  </a:cxn>
                  <a:cxn ang="0">
                    <a:pos x="41" y="40"/>
                  </a:cxn>
                  <a:cxn ang="0">
                    <a:pos x="55" y="74"/>
                  </a:cxn>
                  <a:cxn ang="0">
                    <a:pos x="48" y="82"/>
                  </a:cxn>
                  <a:cxn ang="0">
                    <a:pos x="41" y="102"/>
                  </a:cxn>
                  <a:cxn ang="0">
                    <a:pos x="6" y="102"/>
                  </a:cxn>
                  <a:cxn ang="0">
                    <a:pos x="6" y="49"/>
                  </a:cxn>
                  <a:cxn ang="0">
                    <a:pos x="41" y="9"/>
                  </a:cxn>
                  <a:cxn ang="0">
                    <a:pos x="77" y="0"/>
                  </a:cxn>
                  <a:cxn ang="0">
                    <a:pos x="113" y="9"/>
                  </a:cxn>
                  <a:cxn ang="0">
                    <a:pos x="148" y="49"/>
                  </a:cxn>
                  <a:cxn ang="0">
                    <a:pos x="148" y="102"/>
                  </a:cxn>
                  <a:cxn ang="0">
                    <a:pos x="60" y="102"/>
                  </a:cxn>
                  <a:cxn ang="0">
                    <a:pos x="60" y="89"/>
                  </a:cxn>
                  <a:cxn ang="0">
                    <a:pos x="97" y="89"/>
                  </a:cxn>
                  <a:cxn ang="0">
                    <a:pos x="97" y="94"/>
                  </a:cxn>
                </a:cxnLst>
                <a:rect l="0" t="0" r="r" b="b"/>
                <a:pathLst>
                  <a:path w="154" h="102">
                    <a:moveTo>
                      <a:pt x="110" y="88"/>
                    </a:moveTo>
                    <a:cubicBezTo>
                      <a:pt x="106" y="78"/>
                      <a:pt x="91" y="66"/>
                      <a:pt x="77" y="66"/>
                    </a:cubicBezTo>
                    <a:cubicBezTo>
                      <a:pt x="72" y="67"/>
                      <a:pt x="70" y="67"/>
                      <a:pt x="65" y="69"/>
                    </a:cubicBezTo>
                    <a:cubicBezTo>
                      <a:pt x="56" y="59"/>
                      <a:pt x="49" y="50"/>
                      <a:pt x="41" y="40"/>
                    </a:cubicBezTo>
                    <a:cubicBezTo>
                      <a:pt x="47" y="55"/>
                      <a:pt x="53" y="67"/>
                      <a:pt x="55" y="74"/>
                    </a:cubicBezTo>
                    <a:cubicBezTo>
                      <a:pt x="52" y="78"/>
                      <a:pt x="50" y="78"/>
                      <a:pt x="48" y="82"/>
                    </a:cubicBezTo>
                    <a:cubicBezTo>
                      <a:pt x="46" y="85"/>
                      <a:pt x="42" y="93"/>
                      <a:pt x="41" y="102"/>
                    </a:cubicBezTo>
                    <a:cubicBezTo>
                      <a:pt x="6" y="102"/>
                      <a:pt x="6" y="102"/>
                      <a:pt x="6" y="102"/>
                    </a:cubicBezTo>
                    <a:cubicBezTo>
                      <a:pt x="1" y="84"/>
                      <a:pt x="0" y="66"/>
                      <a:pt x="6" y="49"/>
                    </a:cubicBezTo>
                    <a:cubicBezTo>
                      <a:pt x="13" y="33"/>
                      <a:pt x="25" y="18"/>
                      <a:pt x="41" y="9"/>
                    </a:cubicBezTo>
                    <a:cubicBezTo>
                      <a:pt x="53" y="3"/>
                      <a:pt x="63" y="0"/>
                      <a:pt x="77" y="0"/>
                    </a:cubicBezTo>
                    <a:cubicBezTo>
                      <a:pt x="90" y="0"/>
                      <a:pt x="104" y="4"/>
                      <a:pt x="113" y="9"/>
                    </a:cubicBezTo>
                    <a:cubicBezTo>
                      <a:pt x="121" y="14"/>
                      <a:pt x="140" y="28"/>
                      <a:pt x="148" y="49"/>
                    </a:cubicBezTo>
                    <a:cubicBezTo>
                      <a:pt x="154" y="66"/>
                      <a:pt x="153" y="86"/>
                      <a:pt x="148" y="102"/>
                    </a:cubicBezTo>
                    <a:cubicBezTo>
                      <a:pt x="60" y="102"/>
                      <a:pt x="60" y="102"/>
                      <a:pt x="60" y="102"/>
                    </a:cubicBezTo>
                    <a:cubicBezTo>
                      <a:pt x="60" y="89"/>
                      <a:pt x="60" y="89"/>
                      <a:pt x="60" y="89"/>
                    </a:cubicBezTo>
                    <a:cubicBezTo>
                      <a:pt x="97" y="89"/>
                      <a:pt x="97" y="89"/>
                      <a:pt x="97" y="89"/>
                    </a:cubicBezTo>
                    <a:cubicBezTo>
                      <a:pt x="97" y="94"/>
                      <a:pt x="97" y="94"/>
                      <a:pt x="97" y="9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2" name="Freeform 466">
                <a:extLst>
                  <a:ext uri="{FF2B5EF4-FFF2-40B4-BE49-F238E27FC236}">
                    <a16:creationId xmlns:a16="http://schemas.microsoft.com/office/drawing/2014/main" id="{2A3EA42F-93EB-5B4A-AA43-56E339F911F7}"/>
                  </a:ext>
                </a:extLst>
              </p:cNvPr>
              <p:cNvSpPr>
                <a:spLocks/>
              </p:cNvSpPr>
              <p:nvPr/>
            </p:nvSpPr>
            <p:spPr bwMode="auto">
              <a:xfrm>
                <a:off x="2517775" y="3552825"/>
                <a:ext cx="268288" cy="146050"/>
              </a:xfrm>
              <a:custGeom>
                <a:avLst/>
                <a:gdLst/>
                <a:ahLst/>
                <a:cxnLst>
                  <a:cxn ang="0">
                    <a:pos x="10" y="28"/>
                  </a:cxn>
                  <a:cxn ang="0">
                    <a:pos x="0" y="41"/>
                  </a:cxn>
                  <a:cxn ang="0">
                    <a:pos x="18" y="14"/>
                  </a:cxn>
                  <a:cxn ang="0">
                    <a:pos x="72" y="6"/>
                  </a:cxn>
                  <a:cxn ang="0">
                    <a:pos x="114" y="50"/>
                  </a:cxn>
                  <a:cxn ang="0">
                    <a:pos x="119" y="50"/>
                  </a:cxn>
                  <a:cxn ang="0">
                    <a:pos x="105" y="65"/>
                  </a:cxn>
                  <a:cxn ang="0">
                    <a:pos x="86" y="52"/>
                  </a:cxn>
                  <a:cxn ang="0">
                    <a:pos x="91" y="51"/>
                  </a:cxn>
                  <a:cxn ang="0">
                    <a:pos x="76" y="25"/>
                  </a:cxn>
                  <a:cxn ang="0">
                    <a:pos x="44" y="13"/>
                  </a:cxn>
                  <a:cxn ang="0">
                    <a:pos x="15" y="24"/>
                  </a:cxn>
                </a:cxnLst>
                <a:rect l="0" t="0" r="r" b="b"/>
                <a:pathLst>
                  <a:path w="119" h="65">
                    <a:moveTo>
                      <a:pt x="10" y="28"/>
                    </a:moveTo>
                    <a:cubicBezTo>
                      <a:pt x="0" y="41"/>
                      <a:pt x="0" y="41"/>
                      <a:pt x="0" y="41"/>
                    </a:cubicBezTo>
                    <a:cubicBezTo>
                      <a:pt x="5" y="27"/>
                      <a:pt x="9" y="21"/>
                      <a:pt x="18" y="14"/>
                    </a:cubicBezTo>
                    <a:cubicBezTo>
                      <a:pt x="32" y="3"/>
                      <a:pt x="57" y="0"/>
                      <a:pt x="72" y="6"/>
                    </a:cubicBezTo>
                    <a:cubicBezTo>
                      <a:pt x="87" y="11"/>
                      <a:pt x="107" y="22"/>
                      <a:pt x="114" y="50"/>
                    </a:cubicBezTo>
                    <a:cubicBezTo>
                      <a:pt x="116" y="50"/>
                      <a:pt x="117" y="50"/>
                      <a:pt x="119" y="50"/>
                    </a:cubicBezTo>
                    <a:cubicBezTo>
                      <a:pt x="105" y="65"/>
                      <a:pt x="105" y="65"/>
                      <a:pt x="105" y="65"/>
                    </a:cubicBezTo>
                    <a:cubicBezTo>
                      <a:pt x="86" y="52"/>
                      <a:pt x="86" y="52"/>
                      <a:pt x="86" y="52"/>
                    </a:cubicBezTo>
                    <a:cubicBezTo>
                      <a:pt x="91" y="51"/>
                      <a:pt x="91" y="51"/>
                      <a:pt x="91" y="51"/>
                    </a:cubicBezTo>
                    <a:cubicBezTo>
                      <a:pt x="88" y="41"/>
                      <a:pt x="80" y="30"/>
                      <a:pt x="76" y="25"/>
                    </a:cubicBezTo>
                    <a:cubicBezTo>
                      <a:pt x="69" y="19"/>
                      <a:pt x="58" y="13"/>
                      <a:pt x="44" y="13"/>
                    </a:cubicBezTo>
                    <a:cubicBezTo>
                      <a:pt x="34" y="14"/>
                      <a:pt x="24" y="17"/>
                      <a:pt x="15" y="2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3" name="Freeform 467">
                <a:extLst>
                  <a:ext uri="{FF2B5EF4-FFF2-40B4-BE49-F238E27FC236}">
                    <a16:creationId xmlns:a16="http://schemas.microsoft.com/office/drawing/2014/main" id="{8818F226-FF09-CA42-8986-D7E087AA2FC8}"/>
                  </a:ext>
                </a:extLst>
              </p:cNvPr>
              <p:cNvSpPr>
                <a:spLocks/>
              </p:cNvSpPr>
              <p:nvPr/>
            </p:nvSpPr>
            <p:spPr bwMode="auto">
              <a:xfrm>
                <a:off x="2444750" y="3516313"/>
                <a:ext cx="390525" cy="250825"/>
              </a:xfrm>
              <a:custGeom>
                <a:avLst/>
                <a:gdLst/>
                <a:ahLst/>
                <a:cxnLst>
                  <a:cxn ang="0">
                    <a:pos x="7" y="111"/>
                  </a:cxn>
                  <a:cxn ang="0">
                    <a:pos x="7" y="53"/>
                  </a:cxn>
                  <a:cxn ang="0">
                    <a:pos x="47" y="10"/>
                  </a:cxn>
                  <a:cxn ang="0">
                    <a:pos x="87" y="0"/>
                  </a:cxn>
                  <a:cxn ang="0">
                    <a:pos x="128" y="10"/>
                  </a:cxn>
                  <a:cxn ang="0">
                    <a:pos x="167" y="53"/>
                  </a:cxn>
                  <a:cxn ang="0">
                    <a:pos x="167" y="111"/>
                  </a:cxn>
                </a:cxnLst>
                <a:rect l="0" t="0" r="r" b="b"/>
                <a:pathLst>
                  <a:path w="174" h="111">
                    <a:moveTo>
                      <a:pt x="7" y="111"/>
                    </a:moveTo>
                    <a:cubicBezTo>
                      <a:pt x="1" y="92"/>
                      <a:pt x="0" y="72"/>
                      <a:pt x="7" y="53"/>
                    </a:cubicBezTo>
                    <a:cubicBezTo>
                      <a:pt x="14" y="36"/>
                      <a:pt x="28" y="20"/>
                      <a:pt x="47" y="10"/>
                    </a:cubicBezTo>
                    <a:cubicBezTo>
                      <a:pt x="60" y="3"/>
                      <a:pt x="71" y="0"/>
                      <a:pt x="87" y="0"/>
                    </a:cubicBezTo>
                    <a:cubicBezTo>
                      <a:pt x="101" y="0"/>
                      <a:pt x="118" y="4"/>
                      <a:pt x="128" y="10"/>
                    </a:cubicBezTo>
                    <a:cubicBezTo>
                      <a:pt x="137" y="15"/>
                      <a:pt x="158" y="30"/>
                      <a:pt x="167" y="53"/>
                    </a:cubicBezTo>
                    <a:cubicBezTo>
                      <a:pt x="174" y="72"/>
                      <a:pt x="173" y="93"/>
                      <a:pt x="167" y="11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grpSp>
        <p:sp>
          <p:nvSpPr>
            <p:cNvPr id="60" name="Oval 59">
              <a:extLst>
                <a:ext uri="{FF2B5EF4-FFF2-40B4-BE49-F238E27FC236}">
                  <a16:creationId xmlns:a16="http://schemas.microsoft.com/office/drawing/2014/main" id="{58A81A8E-22BE-FA44-A04C-24853B251D53}"/>
                </a:ext>
              </a:extLst>
            </p:cNvPr>
            <p:cNvSpPr/>
            <p:nvPr>
              <p:custDataLst>
                <p:tags r:id="rId1"/>
              </p:custDataLst>
            </p:nvPr>
          </p:nvSpPr>
          <p:spPr>
            <a:xfrm>
              <a:off x="4466588" y="1193369"/>
              <a:ext cx="3687522" cy="3687820"/>
            </a:xfrm>
            <a:prstGeom prst="ellipse">
              <a:avLst/>
            </a:prstGeom>
            <a:noFill/>
            <a:ln w="1016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prstTxWarp prst="textArchDown">
                <a:avLst/>
              </a:prstTxWarp>
            </a:bodyPr>
            <a:lstStyle/>
            <a:p>
              <a:pPr algn="ctr"/>
              <a:endParaRPr lang="en-GB" sz="1200" b="1" kern="0" dirty="0">
                <a:solidFill>
                  <a:srgbClr val="007295"/>
                </a:solidFill>
                <a:latin typeface="Arial" panose="020B0604020202020204" pitchFamily="34" charset="0"/>
                <a:cs typeface="Arial" panose="020B0604020202020204" pitchFamily="34" charset="0"/>
              </a:endParaRPr>
            </a:p>
          </p:txBody>
        </p:sp>
      </p:grpSp>
      <p:cxnSp>
        <p:nvCxnSpPr>
          <p:cNvPr id="83" name="Straight Connector 152">
            <a:extLst>
              <a:ext uri="{FF2B5EF4-FFF2-40B4-BE49-F238E27FC236}">
                <a16:creationId xmlns:a16="http://schemas.microsoft.com/office/drawing/2014/main" id="{F8675E97-D8EA-7043-B664-FD380311A7AF}"/>
              </a:ext>
            </a:extLst>
          </p:cNvPr>
          <p:cNvCxnSpPr>
            <a:cxnSpLocks noChangeShapeType="1"/>
          </p:cNvCxnSpPr>
          <p:nvPr/>
        </p:nvCxnSpPr>
        <p:spPr bwMode="auto">
          <a:xfrm>
            <a:off x="1124058" y="1676400"/>
            <a:ext cx="4207080" cy="843"/>
          </a:xfrm>
          <a:prstGeom prst="line">
            <a:avLst/>
          </a:prstGeom>
          <a:noFill/>
          <a:ln w="12700" cap="rnd" algn="ctr">
            <a:solidFill>
              <a:srgbClr val="007295"/>
            </a:solidFill>
            <a:round/>
            <a:headEnd type="oval" w="med" len="med"/>
            <a:tailEnd type="oval" w="med" len="med"/>
          </a:ln>
        </p:spPr>
      </p:cxnSp>
      <p:sp>
        <p:nvSpPr>
          <p:cNvPr id="84" name="TextBox 83">
            <a:extLst>
              <a:ext uri="{FF2B5EF4-FFF2-40B4-BE49-F238E27FC236}">
                <a16:creationId xmlns:a16="http://schemas.microsoft.com/office/drawing/2014/main" id="{FDAF9577-F0E3-4F43-9D4F-8CB2BD1A3980}"/>
              </a:ext>
            </a:extLst>
          </p:cNvPr>
          <p:cNvSpPr txBox="1"/>
          <p:nvPr/>
        </p:nvSpPr>
        <p:spPr>
          <a:xfrm>
            <a:off x="1141797" y="1194727"/>
            <a:ext cx="2712454" cy="400110"/>
          </a:xfrm>
          <a:prstGeom prst="rect">
            <a:avLst/>
          </a:prstGeom>
          <a:noFill/>
        </p:spPr>
        <p:txBody>
          <a:bodyPr wrap="square" rtlCol="0">
            <a:spAutoFit/>
          </a:bodyPr>
          <a:lstStyle/>
          <a:p>
            <a:r>
              <a:rPr lang="en-US" sz="2000" dirty="0">
                <a:solidFill>
                  <a:schemeClr val="bg1">
                    <a:lumMod val="50000"/>
                  </a:schemeClr>
                </a:solidFill>
                <a:latin typeface="Arial" panose="020B0604020202020204" pitchFamily="34" charset="0"/>
                <a:cs typeface="Arial" panose="020B0604020202020204" pitchFamily="34" charset="0"/>
              </a:rPr>
              <a:t>Applications</a:t>
            </a:r>
          </a:p>
        </p:txBody>
      </p:sp>
      <p:cxnSp>
        <p:nvCxnSpPr>
          <p:cNvPr id="85" name="Straight Connector 152">
            <a:extLst>
              <a:ext uri="{FF2B5EF4-FFF2-40B4-BE49-F238E27FC236}">
                <a16:creationId xmlns:a16="http://schemas.microsoft.com/office/drawing/2014/main" id="{F49E44D2-9AA7-2B48-A6C7-D6151521A64A}"/>
              </a:ext>
            </a:extLst>
          </p:cNvPr>
          <p:cNvCxnSpPr>
            <a:cxnSpLocks noChangeShapeType="1"/>
          </p:cNvCxnSpPr>
          <p:nvPr/>
        </p:nvCxnSpPr>
        <p:spPr bwMode="auto">
          <a:xfrm flipV="1">
            <a:off x="6576728" y="1690005"/>
            <a:ext cx="3384000" cy="0"/>
          </a:xfrm>
          <a:prstGeom prst="line">
            <a:avLst/>
          </a:prstGeom>
          <a:noFill/>
          <a:ln w="12700" cap="rnd" algn="ctr">
            <a:solidFill>
              <a:srgbClr val="112248"/>
            </a:solidFill>
            <a:round/>
            <a:headEnd type="oval" w="med" len="med"/>
            <a:tailEnd type="oval"/>
          </a:ln>
        </p:spPr>
      </p:cxnSp>
      <p:sp>
        <p:nvSpPr>
          <p:cNvPr id="86" name="TextBox 85">
            <a:extLst>
              <a:ext uri="{FF2B5EF4-FFF2-40B4-BE49-F238E27FC236}">
                <a16:creationId xmlns:a16="http://schemas.microsoft.com/office/drawing/2014/main" id="{5DFD3EAB-4C59-0146-B088-05D65FBBF6E9}"/>
              </a:ext>
            </a:extLst>
          </p:cNvPr>
          <p:cNvSpPr txBox="1"/>
          <p:nvPr/>
        </p:nvSpPr>
        <p:spPr>
          <a:xfrm>
            <a:off x="8102709" y="1163493"/>
            <a:ext cx="1750800" cy="400110"/>
          </a:xfrm>
          <a:prstGeom prst="rect">
            <a:avLst/>
          </a:prstGeom>
          <a:noFill/>
          <a:ln>
            <a:noFill/>
          </a:ln>
        </p:spPr>
        <p:txBody>
          <a:bodyPr wrap="none" rtlCol="0">
            <a:spAutoFit/>
          </a:bodyPr>
          <a:lstStyle/>
          <a:p>
            <a:r>
              <a:rPr lang="en-US" sz="2000" dirty="0">
                <a:solidFill>
                  <a:schemeClr val="bg1">
                    <a:lumMod val="50000"/>
                  </a:schemeClr>
                </a:solidFill>
                <a:latin typeface="Arial" panose="020B0604020202020204" pitchFamily="34" charset="0"/>
                <a:cs typeface="Arial" panose="020B0604020202020204" pitchFamily="34" charset="0"/>
              </a:rPr>
              <a:t>Data Strategy</a:t>
            </a:r>
          </a:p>
        </p:txBody>
      </p:sp>
      <p:cxnSp>
        <p:nvCxnSpPr>
          <p:cNvPr id="87" name="Straight Connector 152">
            <a:extLst>
              <a:ext uri="{FF2B5EF4-FFF2-40B4-BE49-F238E27FC236}">
                <a16:creationId xmlns:a16="http://schemas.microsoft.com/office/drawing/2014/main" id="{DA017D41-F0D7-0044-AD6A-B0213D305089}"/>
              </a:ext>
            </a:extLst>
          </p:cNvPr>
          <p:cNvCxnSpPr>
            <a:cxnSpLocks noChangeShapeType="1"/>
          </p:cNvCxnSpPr>
          <p:nvPr/>
        </p:nvCxnSpPr>
        <p:spPr bwMode="auto">
          <a:xfrm flipH="1">
            <a:off x="894007" y="4068060"/>
            <a:ext cx="3848565" cy="18764"/>
          </a:xfrm>
          <a:prstGeom prst="line">
            <a:avLst/>
          </a:prstGeom>
          <a:noFill/>
          <a:ln w="12700" cap="rnd" algn="ctr">
            <a:solidFill>
              <a:srgbClr val="94B5D7"/>
            </a:solidFill>
            <a:round/>
            <a:headEnd type="oval" w="med" len="med"/>
            <a:tailEnd type="oval" w="med" len="med"/>
          </a:ln>
        </p:spPr>
      </p:cxnSp>
      <p:sp>
        <p:nvSpPr>
          <p:cNvPr id="88" name="TextBox 87">
            <a:extLst>
              <a:ext uri="{FF2B5EF4-FFF2-40B4-BE49-F238E27FC236}">
                <a16:creationId xmlns:a16="http://schemas.microsoft.com/office/drawing/2014/main" id="{2097BC1E-46E5-D740-8812-FCA0F845C833}"/>
              </a:ext>
            </a:extLst>
          </p:cNvPr>
          <p:cNvSpPr txBox="1"/>
          <p:nvPr/>
        </p:nvSpPr>
        <p:spPr>
          <a:xfrm>
            <a:off x="984933" y="3603716"/>
            <a:ext cx="1483548" cy="400110"/>
          </a:xfrm>
          <a:prstGeom prst="rect">
            <a:avLst/>
          </a:prstGeom>
          <a:noFill/>
        </p:spPr>
        <p:txBody>
          <a:bodyPr wrap="none" rtlCol="0">
            <a:spAutoFit/>
          </a:bodyPr>
          <a:lstStyle/>
          <a:p>
            <a:pPr algn="r"/>
            <a:r>
              <a:rPr lang="en-US" sz="2000" dirty="0">
                <a:solidFill>
                  <a:schemeClr val="bg1">
                    <a:lumMod val="50000"/>
                  </a:schemeClr>
                </a:solidFill>
                <a:latin typeface="Arial" panose="020B0604020202020204" pitchFamily="34" charset="0"/>
                <a:cs typeface="Arial" panose="020B0604020202020204" pitchFamily="34" charset="0"/>
              </a:rPr>
              <a:t>Technology</a:t>
            </a:r>
          </a:p>
        </p:txBody>
      </p:sp>
      <p:cxnSp>
        <p:nvCxnSpPr>
          <p:cNvPr id="89" name="Straight Connector 152">
            <a:extLst>
              <a:ext uri="{FF2B5EF4-FFF2-40B4-BE49-F238E27FC236}">
                <a16:creationId xmlns:a16="http://schemas.microsoft.com/office/drawing/2014/main" id="{2B24A904-C7E0-0E4B-9897-C7A21734F8C9}"/>
              </a:ext>
            </a:extLst>
          </p:cNvPr>
          <p:cNvCxnSpPr>
            <a:cxnSpLocks noChangeShapeType="1"/>
          </p:cNvCxnSpPr>
          <p:nvPr/>
        </p:nvCxnSpPr>
        <p:spPr bwMode="auto">
          <a:xfrm flipH="1">
            <a:off x="7024876" y="4077949"/>
            <a:ext cx="2902050" cy="0"/>
          </a:xfrm>
          <a:prstGeom prst="line">
            <a:avLst/>
          </a:prstGeom>
          <a:noFill/>
          <a:ln w="12700" cap="rnd" algn="ctr">
            <a:solidFill>
              <a:srgbClr val="1957A3"/>
            </a:solidFill>
            <a:round/>
            <a:headEnd type="oval" w="med" len="med"/>
            <a:tailEnd type="oval" w="med" len="med"/>
          </a:ln>
        </p:spPr>
      </p:cxnSp>
      <p:sp>
        <p:nvSpPr>
          <p:cNvPr id="90" name="TextBox 89">
            <a:extLst>
              <a:ext uri="{FF2B5EF4-FFF2-40B4-BE49-F238E27FC236}">
                <a16:creationId xmlns:a16="http://schemas.microsoft.com/office/drawing/2014/main" id="{75B1ACDD-1B78-C54B-84A0-A99927321566}"/>
              </a:ext>
            </a:extLst>
          </p:cNvPr>
          <p:cNvSpPr txBox="1"/>
          <p:nvPr/>
        </p:nvSpPr>
        <p:spPr>
          <a:xfrm>
            <a:off x="8272587" y="3549047"/>
            <a:ext cx="1555234" cy="400110"/>
          </a:xfrm>
          <a:prstGeom prst="rect">
            <a:avLst/>
          </a:prstGeom>
          <a:noFill/>
        </p:spPr>
        <p:txBody>
          <a:bodyPr wrap="none" rtlCol="0">
            <a:spAutoFit/>
          </a:bodyPr>
          <a:lstStyle/>
          <a:p>
            <a:r>
              <a:rPr lang="en-US" sz="2000" dirty="0">
                <a:solidFill>
                  <a:schemeClr val="bg1">
                    <a:lumMod val="50000"/>
                  </a:schemeClr>
                </a:solidFill>
                <a:latin typeface="Arial" panose="020B0604020202020204" pitchFamily="34" charset="0"/>
                <a:cs typeface="Arial" panose="020B0604020202020204" pitchFamily="34" charset="0"/>
              </a:rPr>
              <a:t>Engineering</a:t>
            </a:r>
          </a:p>
        </p:txBody>
      </p:sp>
      <p:sp>
        <p:nvSpPr>
          <p:cNvPr id="91" name="Freeform 192">
            <a:extLst>
              <a:ext uri="{FF2B5EF4-FFF2-40B4-BE49-F238E27FC236}">
                <a16:creationId xmlns:a16="http://schemas.microsoft.com/office/drawing/2014/main" id="{3572C062-266B-BF45-9592-40085F74475B}"/>
              </a:ext>
            </a:extLst>
          </p:cNvPr>
          <p:cNvSpPr/>
          <p:nvPr/>
        </p:nvSpPr>
        <p:spPr>
          <a:xfrm>
            <a:off x="3648554" y="4512379"/>
            <a:ext cx="3419100" cy="911551"/>
          </a:xfrm>
          <a:custGeom>
            <a:avLst/>
            <a:gdLst>
              <a:gd name="connsiteX0" fmla="*/ 1843314 w 1843314"/>
              <a:gd name="connsiteY0" fmla="*/ 0 h 609600"/>
              <a:gd name="connsiteX1" fmla="*/ 1843314 w 1843314"/>
              <a:gd name="connsiteY1" fmla="*/ 609600 h 609600"/>
              <a:gd name="connsiteX2" fmla="*/ 0 w 1843314"/>
              <a:gd name="connsiteY2" fmla="*/ 609600 h 609600"/>
            </a:gdLst>
            <a:ahLst/>
            <a:cxnLst>
              <a:cxn ang="0">
                <a:pos x="connsiteX0" y="connsiteY0"/>
              </a:cxn>
              <a:cxn ang="0">
                <a:pos x="connsiteX1" y="connsiteY1"/>
              </a:cxn>
              <a:cxn ang="0">
                <a:pos x="connsiteX2" y="connsiteY2"/>
              </a:cxn>
            </a:cxnLst>
            <a:rect l="l" t="t" r="r" b="b"/>
            <a:pathLst>
              <a:path w="1843314" h="609600">
                <a:moveTo>
                  <a:pt x="1843314" y="0"/>
                </a:moveTo>
                <a:lnTo>
                  <a:pt x="1843314" y="609600"/>
                </a:lnTo>
                <a:lnTo>
                  <a:pt x="0" y="609600"/>
                </a:lnTo>
              </a:path>
            </a:pathLst>
          </a:custGeom>
          <a:noFill/>
          <a:ln w="12700" cap="rnd" algn="ctr">
            <a:solidFill>
              <a:schemeClr val="accent5"/>
            </a:solidFill>
            <a:round/>
            <a:headEnd type="none" w="med" len="med"/>
            <a:tailEnd type="oval"/>
          </a:ln>
        </p:spPr>
        <p:txBody>
          <a:bodyPr rtlCol="0" anchor="ctr"/>
          <a:lstStyle/>
          <a:p>
            <a:pPr algn="ctr"/>
            <a:endParaRPr lang="en-GB" sz="160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8317D34D-38DC-2445-ADAD-E5F40E27F45C}"/>
              </a:ext>
            </a:extLst>
          </p:cNvPr>
          <p:cNvSpPr txBox="1"/>
          <p:nvPr/>
        </p:nvSpPr>
        <p:spPr>
          <a:xfrm>
            <a:off x="3471896" y="4945589"/>
            <a:ext cx="3219151" cy="400110"/>
          </a:xfrm>
          <a:prstGeom prst="rect">
            <a:avLst/>
          </a:prstGeom>
          <a:noFill/>
        </p:spPr>
        <p:txBody>
          <a:bodyPr wrap="none" rtlCol="0">
            <a:spAutoFit/>
          </a:bodyPr>
          <a:lstStyle/>
          <a:p>
            <a:r>
              <a:rPr lang="en-US" sz="2000" dirty="0">
                <a:solidFill>
                  <a:schemeClr val="bg1">
                    <a:lumMod val="50000"/>
                  </a:schemeClr>
                </a:solidFill>
                <a:latin typeface="Arial" panose="020B0604020202020204" pitchFamily="34" charset="0"/>
                <a:cs typeface="Arial" panose="020B0604020202020204" pitchFamily="34" charset="0"/>
              </a:rPr>
              <a:t>OCM &amp; Managed Services</a:t>
            </a:r>
          </a:p>
        </p:txBody>
      </p:sp>
      <p:sp>
        <p:nvSpPr>
          <p:cNvPr id="93" name="TextBox 92">
            <a:extLst>
              <a:ext uri="{FF2B5EF4-FFF2-40B4-BE49-F238E27FC236}">
                <a16:creationId xmlns:a16="http://schemas.microsoft.com/office/drawing/2014/main" id="{1FD5F63C-4015-3848-B5D3-920570CE9785}"/>
              </a:ext>
            </a:extLst>
          </p:cNvPr>
          <p:cNvSpPr txBox="1"/>
          <p:nvPr/>
        </p:nvSpPr>
        <p:spPr>
          <a:xfrm>
            <a:off x="1081816" y="1748528"/>
            <a:ext cx="2782755" cy="1041311"/>
          </a:xfrm>
          <a:prstGeom prst="rect">
            <a:avLst/>
          </a:prstGeom>
          <a:noFill/>
        </p:spPr>
        <p:txBody>
          <a:bodyPr wrap="square" numCol="1" rtlCol="0">
            <a:spAutoFit/>
          </a:bodyPr>
          <a:lstStyle/>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Data Lakes</a:t>
            </a:r>
          </a:p>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Data Warehouse</a:t>
            </a:r>
          </a:p>
          <a:p>
            <a:pPr marL="185738"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Visualization</a:t>
            </a:r>
          </a:p>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Decision management systems</a:t>
            </a:r>
          </a:p>
          <a:p>
            <a:pPr marL="185738" lvl="0" indent="-185738">
              <a:spcBef>
                <a:spcPts val="150"/>
              </a:spcBef>
              <a:buClr>
                <a:srgbClr val="007295"/>
              </a:buClr>
              <a:buFont typeface="Wingdings" pitchFamily="2" charset="2"/>
              <a:buChar char="§"/>
            </a:pPr>
            <a:r>
              <a:rPr lang="en-US" sz="1100" dirty="0" err="1">
                <a:latin typeface="Arial" panose="020B0604020202020204" pitchFamily="34" charset="0"/>
                <a:cs typeface="Arial" panose="020B0604020202020204" pitchFamily="34" charset="0"/>
              </a:rPr>
              <a:t>IoT</a:t>
            </a:r>
            <a:r>
              <a:rPr lang="en-US" sz="1100" dirty="0">
                <a:latin typeface="Arial" panose="020B0604020202020204" pitchFamily="34" charset="0"/>
                <a:cs typeface="Arial" panose="020B0604020202020204" pitchFamily="34" charset="0"/>
              </a:rPr>
              <a:t> Applications</a:t>
            </a:r>
          </a:p>
        </p:txBody>
      </p:sp>
      <p:sp>
        <p:nvSpPr>
          <p:cNvPr id="94" name="TextBox 93">
            <a:extLst>
              <a:ext uri="{FF2B5EF4-FFF2-40B4-BE49-F238E27FC236}">
                <a16:creationId xmlns:a16="http://schemas.microsoft.com/office/drawing/2014/main" id="{EDCB7398-FAEF-B446-85C2-BBBD11469145}"/>
              </a:ext>
            </a:extLst>
          </p:cNvPr>
          <p:cNvSpPr txBox="1"/>
          <p:nvPr/>
        </p:nvSpPr>
        <p:spPr>
          <a:xfrm>
            <a:off x="8084147" y="1745451"/>
            <a:ext cx="2834946" cy="1210588"/>
          </a:xfrm>
          <a:prstGeom prst="rect">
            <a:avLst/>
          </a:prstGeom>
          <a:noFill/>
        </p:spPr>
        <p:txBody>
          <a:bodyPr wrap="square" numCol="1" rtlCol="0">
            <a:spAutoFit/>
          </a:bodyPr>
          <a:lstStyle/>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Data Monetization Roadmap</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Cloud Strategy &amp; Architecture </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Architecture Evolution</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Data Integration / Consolidation / Harmonization  Framework</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Optimizing BI Investments</a:t>
            </a:r>
          </a:p>
        </p:txBody>
      </p:sp>
      <p:sp>
        <p:nvSpPr>
          <p:cNvPr id="95" name="TextBox 94">
            <a:extLst>
              <a:ext uri="{FF2B5EF4-FFF2-40B4-BE49-F238E27FC236}">
                <a16:creationId xmlns:a16="http://schemas.microsoft.com/office/drawing/2014/main" id="{9BB96EDD-85CD-FF48-AB3A-CE7686D9AA64}"/>
              </a:ext>
            </a:extLst>
          </p:cNvPr>
          <p:cNvSpPr txBox="1"/>
          <p:nvPr/>
        </p:nvSpPr>
        <p:spPr>
          <a:xfrm>
            <a:off x="8091372" y="4227509"/>
            <a:ext cx="3163505" cy="1831271"/>
          </a:xfrm>
          <a:prstGeom prst="rect">
            <a:avLst/>
          </a:prstGeom>
          <a:noFill/>
        </p:spPr>
        <p:txBody>
          <a:bodyPr wrap="square" numCol="1" rtlCol="0">
            <a:noAutofit/>
          </a:bodyPr>
          <a:lstStyle/>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Structure Data Flows</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Ingest streaming &amp; batch data</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Data storage and data model</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Batch and Real time processing</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Real-time, Graph, Search &amp; Iterative workloads</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Orchestration</a:t>
            </a:r>
          </a:p>
        </p:txBody>
      </p:sp>
      <p:sp>
        <p:nvSpPr>
          <p:cNvPr id="96" name="TextBox 95">
            <a:extLst>
              <a:ext uri="{FF2B5EF4-FFF2-40B4-BE49-F238E27FC236}">
                <a16:creationId xmlns:a16="http://schemas.microsoft.com/office/drawing/2014/main" id="{2CE7D9B9-00D0-494F-8137-6A508E104F8B}"/>
              </a:ext>
            </a:extLst>
          </p:cNvPr>
          <p:cNvSpPr txBox="1"/>
          <p:nvPr/>
        </p:nvSpPr>
        <p:spPr>
          <a:xfrm>
            <a:off x="840339" y="4211212"/>
            <a:ext cx="2654884" cy="1379865"/>
          </a:xfrm>
          <a:prstGeom prst="rect">
            <a:avLst/>
          </a:prstGeom>
          <a:noFill/>
        </p:spPr>
        <p:txBody>
          <a:bodyPr wrap="square" numCol="1" rtlCol="0">
            <a:spAutoFit/>
          </a:bodyPr>
          <a:lstStyle/>
          <a:p>
            <a:pPr marL="185738" lvl="0" indent="-185738">
              <a:spcBef>
                <a:spcPts val="200"/>
              </a:spcBef>
              <a:buClr>
                <a:schemeClr val="accent2"/>
              </a:buClr>
              <a:buFont typeface="Wingdings" pitchFamily="2" charset="2"/>
              <a:buChar char="§"/>
            </a:pPr>
            <a:r>
              <a:rPr lang="en-US" sz="1100" dirty="0" err="1">
                <a:latin typeface="Arial" panose="020B0604020202020204" pitchFamily="34" charset="0"/>
                <a:cs typeface="Arial" panose="020B0604020202020204" pitchFamily="34" charset="0"/>
              </a:rPr>
              <a:t>Hadoop</a:t>
            </a:r>
            <a:r>
              <a:rPr lang="en-US" sz="1100" dirty="0">
                <a:latin typeface="Arial" panose="020B0604020202020204" pitchFamily="34" charset="0"/>
                <a:cs typeface="Arial" panose="020B0604020202020204" pitchFamily="34" charset="0"/>
              </a:rPr>
              <a:t>: Hive, </a:t>
            </a:r>
            <a:r>
              <a:rPr lang="en-US" sz="1100" dirty="0" err="1">
                <a:latin typeface="Arial" panose="020B0604020202020204" pitchFamily="34" charset="0"/>
                <a:cs typeface="Arial" panose="020B0604020202020204" pitchFamily="34" charset="0"/>
              </a:rPr>
              <a:t>HBase</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MapReduce</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PiG</a:t>
            </a:r>
            <a:r>
              <a:rPr lang="en-US" sz="1100" dirty="0">
                <a:latin typeface="Arial" panose="020B0604020202020204" pitchFamily="34" charset="0"/>
                <a:cs typeface="Arial" panose="020B0604020202020204" pitchFamily="34" charset="0"/>
              </a:rPr>
              <a:t>, HDFS, Phoenix</a:t>
            </a:r>
          </a:p>
          <a:p>
            <a:pPr marL="185738" lvl="0"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Spark </a:t>
            </a:r>
            <a:r>
              <a:rPr lang="mr-IN" sz="1100" dirty="0">
                <a:latin typeface="Arial" panose="020B0604020202020204" pitchFamily="34" charset="0"/>
                <a:cs typeface="Lucida Sans"/>
              </a:rPr>
              <a:t>–</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Scala</a:t>
            </a:r>
            <a:r>
              <a:rPr lang="en-US" sz="1100" dirty="0">
                <a:latin typeface="Arial" panose="020B0604020202020204" pitchFamily="34" charset="0"/>
                <a:cs typeface="Arial" panose="020B0604020202020204" pitchFamily="34" charset="0"/>
              </a:rPr>
              <a:t>, Python, Spark SQL</a:t>
            </a: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Flume, Kafka, </a:t>
            </a:r>
            <a:r>
              <a:rPr lang="en-US" sz="1100" dirty="0" err="1">
                <a:latin typeface="Arial" panose="020B0604020202020204" pitchFamily="34" charset="0"/>
                <a:cs typeface="Arial" panose="020B0604020202020204" pitchFamily="34" charset="0"/>
              </a:rPr>
              <a:t>NiFi</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Sqoop</a:t>
            </a:r>
            <a:endParaRPr lang="en-US" sz="1100" dirty="0">
              <a:latin typeface="Arial" panose="020B0604020202020204" pitchFamily="34" charset="0"/>
              <a:cs typeface="Arial" panose="020B0604020202020204" pitchFamily="34" charset="0"/>
            </a:endParaRP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Spark Streaming, Storm</a:t>
            </a: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AWS, Azure, </a:t>
            </a:r>
            <a:r>
              <a:rPr lang="en-US" sz="1100" dirty="0" err="1">
                <a:latin typeface="Arial" panose="020B0604020202020204" pitchFamily="34" charset="0"/>
                <a:cs typeface="Arial" panose="020B0604020202020204" pitchFamily="34" charset="0"/>
              </a:rPr>
              <a:t>Kylo</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Qubole</a:t>
            </a:r>
            <a:r>
              <a:rPr lang="en-US" sz="1100" dirty="0">
                <a:latin typeface="Arial" panose="020B0604020202020204" pitchFamily="34" charset="0"/>
                <a:cs typeface="Arial" panose="020B0604020202020204" pitchFamily="34" charset="0"/>
              </a:rPr>
              <a:t>, Databricks</a:t>
            </a:r>
          </a:p>
        </p:txBody>
      </p:sp>
      <p:sp>
        <p:nvSpPr>
          <p:cNvPr id="97" name="TextBox 96">
            <a:extLst>
              <a:ext uri="{FF2B5EF4-FFF2-40B4-BE49-F238E27FC236}">
                <a16:creationId xmlns:a16="http://schemas.microsoft.com/office/drawing/2014/main" id="{95D43177-AC0C-5849-8B18-49D25E92367A}"/>
              </a:ext>
            </a:extLst>
          </p:cNvPr>
          <p:cNvSpPr txBox="1"/>
          <p:nvPr/>
        </p:nvSpPr>
        <p:spPr>
          <a:xfrm>
            <a:off x="3654795" y="5472316"/>
            <a:ext cx="2478832" cy="625812"/>
          </a:xfrm>
          <a:prstGeom prst="rect">
            <a:avLst/>
          </a:prstGeom>
          <a:noFill/>
        </p:spPr>
        <p:txBody>
          <a:bodyPr wrap="square" numCol="1" rtlCol="0">
            <a:spAutoFit/>
          </a:bodyPr>
          <a:lstStyle/>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Organizational Change Mgmt</a:t>
            </a:r>
          </a:p>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Governance</a:t>
            </a:r>
          </a:p>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Maturity Assessments</a:t>
            </a:r>
          </a:p>
        </p:txBody>
      </p:sp>
    </p:spTree>
    <p:extLst>
      <p:ext uri="{BB962C8B-B14F-4D97-AF65-F5344CB8AC3E}">
        <p14:creationId xmlns:p14="http://schemas.microsoft.com/office/powerpoint/2010/main" val="2199206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CCC6-6935-4C67-BF58-FCA1479727D7}"/>
              </a:ext>
            </a:extLst>
          </p:cNvPr>
          <p:cNvSpPr>
            <a:spLocks noGrp="1"/>
          </p:cNvSpPr>
          <p:nvPr>
            <p:ph type="title"/>
          </p:nvPr>
        </p:nvSpPr>
        <p:spPr/>
        <p:txBody>
          <a:bodyPr/>
          <a:lstStyle/>
          <a:p>
            <a:r>
              <a:rPr lang="en-US" dirty="0"/>
              <a:t>Expertise in Cloud platforms</a:t>
            </a:r>
          </a:p>
        </p:txBody>
      </p:sp>
      <p:cxnSp>
        <p:nvCxnSpPr>
          <p:cNvPr id="3" name="Straight Arrow Connector 2">
            <a:extLst>
              <a:ext uri="{FF2B5EF4-FFF2-40B4-BE49-F238E27FC236}">
                <a16:creationId xmlns:a16="http://schemas.microsoft.com/office/drawing/2014/main" id="{D2F93832-DB19-4946-B39B-AB10D9168352}"/>
              </a:ext>
            </a:extLst>
          </p:cNvPr>
          <p:cNvCxnSpPr/>
          <p:nvPr/>
        </p:nvCxnSpPr>
        <p:spPr>
          <a:xfrm flipV="1">
            <a:off x="521292" y="4942202"/>
            <a:ext cx="7040880" cy="0"/>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BF608AE-D078-4FCF-BF55-B2E6D24D35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125" y="3528135"/>
            <a:ext cx="1783710" cy="649730"/>
          </a:xfrm>
          <a:prstGeom prst="rect">
            <a:avLst/>
          </a:prstGeom>
        </p:spPr>
      </p:pic>
      <p:sp>
        <p:nvSpPr>
          <p:cNvPr id="8" name="TextBox 7">
            <a:extLst>
              <a:ext uri="{FF2B5EF4-FFF2-40B4-BE49-F238E27FC236}">
                <a16:creationId xmlns:a16="http://schemas.microsoft.com/office/drawing/2014/main" id="{9F7DC8F7-8568-48EC-B6A2-2F3F1818960E}"/>
              </a:ext>
            </a:extLst>
          </p:cNvPr>
          <p:cNvSpPr txBox="1"/>
          <p:nvPr/>
        </p:nvSpPr>
        <p:spPr>
          <a:xfrm>
            <a:off x="2411804" y="3248733"/>
            <a:ext cx="4661961" cy="1292662"/>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LV is </a:t>
            </a:r>
            <a:r>
              <a:rPr lang="en-IN" sz="1200" b="1" dirty="0">
                <a:latin typeface="Arial" panose="020B0604020202020204" pitchFamily="34" charset="0"/>
                <a:ea typeface="Segoe UI" panose="020B0502040204020203" pitchFamily="34" charset="0"/>
                <a:cs typeface="Arial" panose="020B0604020202020204" pitchFamily="34" charset="0"/>
              </a:rPr>
              <a:t>Advanced Analytics Consulting Partner</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Key Presenters of </a:t>
            </a:r>
            <a:r>
              <a:rPr lang="en-IN" sz="1200" b="1" dirty="0">
                <a:latin typeface="Arial" panose="020B0604020202020204" pitchFamily="34" charset="0"/>
                <a:ea typeface="Segoe UI" panose="020B0502040204020203" pitchFamily="34" charset="0"/>
                <a:cs typeface="Arial" panose="020B0604020202020204" pitchFamily="34" charset="0"/>
              </a:rPr>
              <a:t>AWS Re-Invent, Business Summit</a:t>
            </a:r>
          </a:p>
          <a:p>
            <a:pPr marL="285750" indent="-285750">
              <a:buFont typeface="Wingdings" panose="05000000000000000000" pitchFamily="2" charset="2"/>
              <a:buChar char="§"/>
            </a:pPr>
            <a:r>
              <a:rPr lang="en-IN" sz="1200" b="1" dirty="0">
                <a:latin typeface="Arial" panose="020B0604020202020204" pitchFamily="34" charset="0"/>
                <a:ea typeface="Segoe UI" panose="020B0502040204020203" pitchFamily="34" charset="0"/>
                <a:cs typeface="Arial" panose="020B0604020202020204" pitchFamily="34" charset="0"/>
              </a:rPr>
              <a:t>60 TB </a:t>
            </a:r>
            <a:r>
              <a:rPr lang="en-IN" sz="1200" dirty="0">
                <a:latin typeface="Arial" panose="020B0604020202020204" pitchFamily="34" charset="0"/>
                <a:ea typeface="Segoe UI" panose="020B0502040204020203" pitchFamily="34" charset="0"/>
                <a:cs typeface="Arial" panose="020B0604020202020204" pitchFamily="34" charset="0"/>
              </a:rPr>
              <a:t>cloud migration exercise completed in </a:t>
            </a:r>
            <a:r>
              <a:rPr lang="en-IN" sz="1200" b="1" dirty="0">
                <a:latin typeface="Arial" panose="020B0604020202020204" pitchFamily="34" charset="0"/>
                <a:ea typeface="Segoe UI" panose="020B0502040204020203" pitchFamily="34" charset="0"/>
                <a:cs typeface="Arial" panose="020B0604020202020204" pitchFamily="34" charset="0"/>
              </a:rPr>
              <a:t>3 months</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Processing 500+ GB </a:t>
            </a:r>
            <a:r>
              <a:rPr lang="en-IN" sz="1200" b="1" i="1" dirty="0">
                <a:latin typeface="Arial" panose="020B0604020202020204" pitchFamily="34" charset="0"/>
                <a:ea typeface="Segoe UI" panose="020B0502040204020203" pitchFamily="34" charset="0"/>
                <a:cs typeface="Arial" panose="020B0604020202020204" pitchFamily="34" charset="0"/>
              </a:rPr>
              <a:t>unstructured data</a:t>
            </a:r>
            <a:r>
              <a:rPr lang="en-IN" sz="1200" dirty="0">
                <a:latin typeface="Arial" panose="020B0604020202020204" pitchFamily="34" charset="0"/>
                <a:ea typeface="Segoe UI" panose="020B0502040204020203" pitchFamily="34" charset="0"/>
                <a:cs typeface="Arial" panose="020B0604020202020204" pitchFamily="34" charset="0"/>
              </a:rPr>
              <a:t> per week</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Multiple enterprise solutions deployment experience</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Managed Analytics in AWS using Amazon ML, Cloudsearch, Kinesis, QuickSight etc. </a:t>
            </a:r>
          </a:p>
        </p:txBody>
      </p:sp>
      <p:sp>
        <p:nvSpPr>
          <p:cNvPr id="10" name="TextBox 9">
            <a:extLst>
              <a:ext uri="{FF2B5EF4-FFF2-40B4-BE49-F238E27FC236}">
                <a16:creationId xmlns:a16="http://schemas.microsoft.com/office/drawing/2014/main" id="{417F269B-4280-445B-BEFB-E3F98CC10527}"/>
              </a:ext>
            </a:extLst>
          </p:cNvPr>
          <p:cNvSpPr txBox="1"/>
          <p:nvPr/>
        </p:nvSpPr>
        <p:spPr>
          <a:xfrm>
            <a:off x="2411804" y="5300374"/>
            <a:ext cx="5150368" cy="1107996"/>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Extensive experience in handling GCP products- AppScript, CloudSQL, Appmaker, Big Query etc. Deep Technical Capabilities to work in this platform</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Multiple solutions deployment experience for Google projects</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Managed Analytics in GCP using MapR, Cloud ML, Cloud dataflow, Google data studio, Cloud SQL</a:t>
            </a:r>
          </a:p>
        </p:txBody>
      </p:sp>
      <p:pic>
        <p:nvPicPr>
          <p:cNvPr id="11" name="Picture 4" descr="Image result for google cloud platform logo png">
            <a:extLst>
              <a:ext uri="{FF2B5EF4-FFF2-40B4-BE49-F238E27FC236}">
                <a16:creationId xmlns:a16="http://schemas.microsoft.com/office/drawing/2014/main" id="{58F56485-F0AC-42F7-9576-88BB3BD3FE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777" y="5348234"/>
            <a:ext cx="1638406" cy="10122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CD5EEB7-E737-4639-AAC8-C0391E12D0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7932" y="3551444"/>
            <a:ext cx="1051521" cy="268454"/>
          </a:xfrm>
          <a:prstGeom prst="rect">
            <a:avLst/>
          </a:prstGeom>
        </p:spPr>
      </p:pic>
      <p:pic>
        <p:nvPicPr>
          <p:cNvPr id="14" name="Picture 13">
            <a:extLst>
              <a:ext uri="{FF2B5EF4-FFF2-40B4-BE49-F238E27FC236}">
                <a16:creationId xmlns:a16="http://schemas.microsoft.com/office/drawing/2014/main" id="{8F1AE55A-F811-4E4D-8912-A0298607AC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99031" y="3551444"/>
            <a:ext cx="921595" cy="353725"/>
          </a:xfrm>
          <a:prstGeom prst="rect">
            <a:avLst/>
          </a:prstGeom>
        </p:spPr>
      </p:pic>
      <p:pic>
        <p:nvPicPr>
          <p:cNvPr id="15" name="Picture 22" descr="Image result for bmw logo transparent background">
            <a:extLst>
              <a:ext uri="{FF2B5EF4-FFF2-40B4-BE49-F238E27FC236}">
                <a16:creationId xmlns:a16="http://schemas.microsoft.com/office/drawing/2014/main" id="{7BB70940-2A6D-4924-B6CF-CFB5DFBFCC6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023993" y="4088682"/>
            <a:ext cx="566866" cy="56686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D9C554D-733A-4CB4-AB79-5506AFDCBF82}"/>
              </a:ext>
            </a:extLst>
          </p:cNvPr>
          <p:cNvSpPr/>
          <p:nvPr/>
        </p:nvSpPr>
        <p:spPr>
          <a:xfrm>
            <a:off x="8635817" y="1042869"/>
            <a:ext cx="1560620" cy="377017"/>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latin typeface="Arial" panose="020B0604020202020204" pitchFamily="34" charset="0"/>
                <a:cs typeface="Arial" panose="020B0604020202020204" pitchFamily="34" charset="0"/>
              </a:rPr>
              <a:t>Key Clients</a:t>
            </a:r>
          </a:p>
        </p:txBody>
      </p:sp>
      <p:pic>
        <p:nvPicPr>
          <p:cNvPr id="17" name="Picture 16">
            <a:extLst>
              <a:ext uri="{FF2B5EF4-FFF2-40B4-BE49-F238E27FC236}">
                <a16:creationId xmlns:a16="http://schemas.microsoft.com/office/drawing/2014/main" id="{6CA8DAFD-A18B-4B0C-9CE2-520B25310237}"/>
              </a:ext>
            </a:extLst>
          </p:cNvPr>
          <p:cNvPicPr>
            <a:picLocks noChangeAspect="1"/>
          </p:cNvPicPr>
          <p:nvPr/>
        </p:nvPicPr>
        <p:blipFill rotWithShape="1">
          <a:blip r:embed="rId8"/>
          <a:srcRect l="5584" t="11111" r="81135" b="83104"/>
          <a:stretch/>
        </p:blipFill>
        <p:spPr>
          <a:xfrm>
            <a:off x="7912795" y="5486101"/>
            <a:ext cx="1571568" cy="385069"/>
          </a:xfrm>
          <a:prstGeom prst="rect">
            <a:avLst/>
          </a:prstGeom>
        </p:spPr>
      </p:pic>
      <p:pic>
        <p:nvPicPr>
          <p:cNvPr id="18" name="Picture 17">
            <a:extLst>
              <a:ext uri="{FF2B5EF4-FFF2-40B4-BE49-F238E27FC236}">
                <a16:creationId xmlns:a16="http://schemas.microsoft.com/office/drawing/2014/main" id="{5DE3196C-E07A-44C7-9CF7-4D83E9743D50}"/>
              </a:ext>
            </a:extLst>
          </p:cNvPr>
          <p:cNvPicPr>
            <a:picLocks noChangeAspect="1"/>
          </p:cNvPicPr>
          <p:nvPr/>
        </p:nvPicPr>
        <p:blipFill rotWithShape="1">
          <a:blip r:embed="rId9"/>
          <a:srcRect l="4918" t="11111" r="86418" b="84306"/>
          <a:stretch/>
        </p:blipFill>
        <p:spPr>
          <a:xfrm>
            <a:off x="8712931" y="5911968"/>
            <a:ext cx="1453314" cy="432409"/>
          </a:xfrm>
          <a:prstGeom prst="rect">
            <a:avLst/>
          </a:prstGeom>
        </p:spPr>
      </p:pic>
      <p:pic>
        <p:nvPicPr>
          <p:cNvPr id="21" name="Picture 20">
            <a:extLst>
              <a:ext uri="{FF2B5EF4-FFF2-40B4-BE49-F238E27FC236}">
                <a16:creationId xmlns:a16="http://schemas.microsoft.com/office/drawing/2014/main" id="{78654346-3207-4EC4-8194-C2DF3E46FBC7}"/>
              </a:ext>
            </a:extLst>
          </p:cNvPr>
          <p:cNvPicPr>
            <a:picLocks noChangeAspect="1"/>
          </p:cNvPicPr>
          <p:nvPr/>
        </p:nvPicPr>
        <p:blipFill>
          <a:blip r:embed="rId10"/>
          <a:stretch>
            <a:fillRect/>
          </a:stretch>
        </p:blipFill>
        <p:spPr>
          <a:xfrm>
            <a:off x="9641256" y="5482045"/>
            <a:ext cx="1417996" cy="379464"/>
          </a:xfrm>
          <a:prstGeom prst="rect">
            <a:avLst/>
          </a:prstGeom>
        </p:spPr>
      </p:pic>
      <p:cxnSp>
        <p:nvCxnSpPr>
          <p:cNvPr id="22" name="Straight Arrow Connector 21">
            <a:extLst>
              <a:ext uri="{FF2B5EF4-FFF2-40B4-BE49-F238E27FC236}">
                <a16:creationId xmlns:a16="http://schemas.microsoft.com/office/drawing/2014/main" id="{CCF4320A-E35F-4BB5-89AD-1754A44A75A6}"/>
              </a:ext>
            </a:extLst>
          </p:cNvPr>
          <p:cNvCxnSpPr/>
          <p:nvPr/>
        </p:nvCxnSpPr>
        <p:spPr>
          <a:xfrm>
            <a:off x="521292" y="929145"/>
            <a:ext cx="7040880" cy="0"/>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9CAE1C-25A1-472C-831E-FABE84FC87CB}"/>
              </a:ext>
            </a:extLst>
          </p:cNvPr>
          <p:cNvCxnSpPr/>
          <p:nvPr/>
        </p:nvCxnSpPr>
        <p:spPr>
          <a:xfrm>
            <a:off x="521292" y="2821739"/>
            <a:ext cx="7132320" cy="0"/>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36ED6A0-A32C-456A-B058-30E6F4B6DD08}"/>
              </a:ext>
            </a:extLst>
          </p:cNvPr>
          <p:cNvSpPr txBox="1"/>
          <p:nvPr/>
        </p:nvSpPr>
        <p:spPr>
          <a:xfrm>
            <a:off x="2411804" y="1286750"/>
            <a:ext cx="5616902" cy="1107996"/>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LatentView is a </a:t>
            </a:r>
            <a:r>
              <a:rPr lang="en-IN" sz="1200" b="1" dirty="0">
                <a:latin typeface="Arial" panose="020B0604020202020204" pitchFamily="34" charset="0"/>
                <a:ea typeface="Segoe UI" panose="020B0502040204020203" pitchFamily="34" charset="0"/>
                <a:cs typeface="Arial" panose="020B0604020202020204" pitchFamily="34" charset="0"/>
              </a:rPr>
              <a:t>Microsoft Gold Analytics Partner</a:t>
            </a:r>
          </a:p>
          <a:p>
            <a:pPr marL="285750" indent="-285750">
              <a:buFont typeface="Wingdings" panose="05000000000000000000" pitchFamily="2" charset="2"/>
              <a:buChar char="§"/>
            </a:pPr>
            <a:r>
              <a:rPr lang="en-IN" sz="1200" b="1" dirty="0">
                <a:latin typeface="Arial" panose="020B0604020202020204" pitchFamily="34" charset="0"/>
                <a:ea typeface="Segoe UI" panose="020B0502040204020203" pitchFamily="34" charset="0"/>
                <a:cs typeface="Arial" panose="020B0604020202020204" pitchFamily="34" charset="0"/>
              </a:rPr>
              <a:t>Model Automation Framework </a:t>
            </a:r>
            <a:r>
              <a:rPr lang="en-IN" sz="1200" dirty="0">
                <a:latin typeface="Arial" panose="020B0604020202020204" pitchFamily="34" charset="0"/>
                <a:ea typeface="Segoe UI" panose="020B0502040204020203" pitchFamily="34" charset="0"/>
                <a:cs typeface="Arial" panose="020B0604020202020204" pitchFamily="34" charset="0"/>
              </a:rPr>
              <a:t>– LatentView scalable ML solution built in Azure hosted on Microsoft Appsource (</a:t>
            </a:r>
            <a:r>
              <a:rPr lang="en-IN" sz="1200" dirty="0">
                <a:latin typeface="Arial" panose="020B0604020202020204" pitchFamily="34" charset="0"/>
                <a:ea typeface="Segoe UI" panose="020B0502040204020203" pitchFamily="34" charset="0"/>
                <a:cs typeface="Arial" panose="020B0604020202020204" pitchFamily="34" charset="0"/>
                <a:hlinkClick r:id="rId11"/>
              </a:rPr>
              <a:t>link</a:t>
            </a:r>
            <a:r>
              <a:rPr lang="en-IN" sz="1200" dirty="0">
                <a:latin typeface="Arial" panose="020B0604020202020204" pitchFamily="34" charset="0"/>
                <a:ea typeface="Segoe UI" panose="020B0502040204020203" pitchFamily="34" charset="0"/>
                <a:cs typeface="Arial" panose="020B0604020202020204" pitchFamily="34" charset="0"/>
              </a:rPr>
              <a:t>)</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Key Participants of </a:t>
            </a:r>
            <a:r>
              <a:rPr lang="en-IN" sz="1200" b="1" i="1" dirty="0">
                <a:latin typeface="Arial" panose="020B0604020202020204" pitchFamily="34" charset="0"/>
                <a:ea typeface="Segoe UI" panose="020B0502040204020203" pitchFamily="34" charset="0"/>
                <a:cs typeface="Arial" panose="020B0604020202020204" pitchFamily="34" charset="0"/>
              </a:rPr>
              <a:t>MS Tech-ED 2014, Azure Training</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Managed Analytics in Azure using AzureML, PowerBI, Azure data factory, Azure Search, Azure data lake analytics etc. </a:t>
            </a:r>
          </a:p>
        </p:txBody>
      </p:sp>
      <p:pic>
        <p:nvPicPr>
          <p:cNvPr id="25" name="Picture 24">
            <a:extLst>
              <a:ext uri="{FF2B5EF4-FFF2-40B4-BE49-F238E27FC236}">
                <a16:creationId xmlns:a16="http://schemas.microsoft.com/office/drawing/2014/main" id="{2CE6B518-DB74-4A50-A654-286EB3893605}"/>
              </a:ext>
            </a:extLst>
          </p:cNvPr>
          <p:cNvPicPr>
            <a:picLocks noChangeAspect="1"/>
          </p:cNvPicPr>
          <p:nvPr/>
        </p:nvPicPr>
        <p:blipFill rotWithShape="1">
          <a:blip r:embed="rId12"/>
          <a:srcRect l="4917" t="27822" r="81136" b="58864"/>
          <a:stretch/>
        </p:blipFill>
        <p:spPr>
          <a:xfrm>
            <a:off x="8148252" y="1825729"/>
            <a:ext cx="875741" cy="470289"/>
          </a:xfrm>
          <a:prstGeom prst="rect">
            <a:avLst/>
          </a:prstGeom>
        </p:spPr>
      </p:pic>
      <p:pic>
        <p:nvPicPr>
          <p:cNvPr id="26" name="Picture 25">
            <a:extLst>
              <a:ext uri="{FF2B5EF4-FFF2-40B4-BE49-F238E27FC236}">
                <a16:creationId xmlns:a16="http://schemas.microsoft.com/office/drawing/2014/main" id="{68BB1BF9-318F-4AA6-803A-D637F03AD600}"/>
              </a:ext>
            </a:extLst>
          </p:cNvPr>
          <p:cNvPicPr>
            <a:picLocks noChangeAspect="1"/>
          </p:cNvPicPr>
          <p:nvPr/>
        </p:nvPicPr>
        <p:blipFill>
          <a:blip r:embed="rId13"/>
          <a:stretch>
            <a:fillRect/>
          </a:stretch>
        </p:blipFill>
        <p:spPr>
          <a:xfrm>
            <a:off x="9259450" y="1735219"/>
            <a:ext cx="1504579" cy="578684"/>
          </a:xfrm>
          <a:prstGeom prst="rect">
            <a:avLst/>
          </a:prstGeom>
        </p:spPr>
      </p:pic>
      <p:pic>
        <p:nvPicPr>
          <p:cNvPr id="27" name="Picture 2" descr="Image result for microsoft azure site:microsoft.com">
            <a:extLst>
              <a:ext uri="{FF2B5EF4-FFF2-40B4-BE49-F238E27FC236}">
                <a16:creationId xmlns:a16="http://schemas.microsoft.com/office/drawing/2014/main" id="{A9C7F2BD-62D6-44C5-8E51-5F65E16E7D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33690" y="1253578"/>
            <a:ext cx="1657462" cy="118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790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t>Iterative Framework</a:t>
            </a:r>
          </a:p>
        </p:txBody>
      </p:sp>
      <p:grpSp>
        <p:nvGrpSpPr>
          <p:cNvPr id="6" name="Group 5">
            <a:extLst>
              <a:ext uri="{FF2B5EF4-FFF2-40B4-BE49-F238E27FC236}">
                <a16:creationId xmlns:a16="http://schemas.microsoft.com/office/drawing/2014/main" id="{84EC401F-0FB4-4C96-99E6-D3500BFCCE41}"/>
              </a:ext>
            </a:extLst>
          </p:cNvPr>
          <p:cNvGrpSpPr/>
          <p:nvPr/>
        </p:nvGrpSpPr>
        <p:grpSpPr>
          <a:xfrm>
            <a:off x="4049322" y="3029963"/>
            <a:ext cx="3999793" cy="1963636"/>
            <a:chOff x="5413858" y="1450616"/>
            <a:chExt cx="3399982" cy="2036571"/>
          </a:xfrm>
          <a:noFill/>
        </p:grpSpPr>
        <p:sp>
          <p:nvSpPr>
            <p:cNvPr id="7" name="Oval 6">
              <a:extLst>
                <a:ext uri="{FF2B5EF4-FFF2-40B4-BE49-F238E27FC236}">
                  <a16:creationId xmlns:a16="http://schemas.microsoft.com/office/drawing/2014/main" id="{DC635F09-2C4A-4DD4-B54A-9A89BF5DC8C3}"/>
                </a:ext>
              </a:extLst>
            </p:cNvPr>
            <p:cNvSpPr/>
            <p:nvPr/>
          </p:nvSpPr>
          <p:spPr>
            <a:xfrm>
              <a:off x="5446258" y="1450616"/>
              <a:ext cx="3338335" cy="2036571"/>
            </a:xfrm>
            <a:prstGeom prst="ellipse">
              <a:avLst/>
            </a:prstGeom>
            <a:grpFill/>
            <a:ln w="127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8" name="Flowchart: Merge 7">
              <a:extLst>
                <a:ext uri="{FF2B5EF4-FFF2-40B4-BE49-F238E27FC236}">
                  <a16:creationId xmlns:a16="http://schemas.microsoft.com/office/drawing/2014/main" id="{CF80342E-CE51-49B4-8339-624B5B561216}"/>
                </a:ext>
              </a:extLst>
            </p:cNvPr>
            <p:cNvSpPr/>
            <p:nvPr/>
          </p:nvSpPr>
          <p:spPr>
            <a:xfrm rot="10800000">
              <a:off x="5413858" y="2463501"/>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latin typeface="Arial" panose="020B0604020202020204" pitchFamily="34" charset="0"/>
                <a:cs typeface="Arial" panose="020B0604020202020204" pitchFamily="34" charset="0"/>
              </a:endParaRPr>
            </a:p>
          </p:txBody>
        </p:sp>
        <p:sp>
          <p:nvSpPr>
            <p:cNvPr id="9" name="Flowchart: Merge 8">
              <a:extLst>
                <a:ext uri="{FF2B5EF4-FFF2-40B4-BE49-F238E27FC236}">
                  <a16:creationId xmlns:a16="http://schemas.microsoft.com/office/drawing/2014/main" id="{820BB2E7-CFAA-4624-B015-02316BC61D67}"/>
                </a:ext>
              </a:extLst>
            </p:cNvPr>
            <p:cNvSpPr/>
            <p:nvPr/>
          </p:nvSpPr>
          <p:spPr>
            <a:xfrm>
              <a:off x="8749040" y="2463502"/>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BC0F27EB-F9D6-43BD-A6A7-E7C3272CBAFC}"/>
              </a:ext>
            </a:extLst>
          </p:cNvPr>
          <p:cNvGrpSpPr/>
          <p:nvPr/>
        </p:nvGrpSpPr>
        <p:grpSpPr>
          <a:xfrm>
            <a:off x="3478373" y="3029963"/>
            <a:ext cx="5250561" cy="2618182"/>
            <a:chOff x="5744999" y="1302949"/>
            <a:chExt cx="2440801" cy="2376000"/>
          </a:xfrm>
          <a:noFill/>
        </p:grpSpPr>
        <p:sp>
          <p:nvSpPr>
            <p:cNvPr id="11" name="Oval 10">
              <a:extLst>
                <a:ext uri="{FF2B5EF4-FFF2-40B4-BE49-F238E27FC236}">
                  <a16:creationId xmlns:a16="http://schemas.microsoft.com/office/drawing/2014/main" id="{2BD0DEA1-E6C8-4C8A-ABA7-1CFAE0FC115F}"/>
                </a:ext>
              </a:extLst>
            </p:cNvPr>
            <p:cNvSpPr/>
            <p:nvPr/>
          </p:nvSpPr>
          <p:spPr>
            <a:xfrm>
              <a:off x="5777400" y="1302949"/>
              <a:ext cx="2376000" cy="2376000"/>
            </a:xfrm>
            <a:prstGeom prst="ellipse">
              <a:avLst/>
            </a:prstGeom>
            <a:grpFill/>
            <a:ln w="127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12" name="Flowchart: Merge 11">
              <a:extLst>
                <a:ext uri="{FF2B5EF4-FFF2-40B4-BE49-F238E27FC236}">
                  <a16:creationId xmlns:a16="http://schemas.microsoft.com/office/drawing/2014/main" id="{8E3837B0-5C6D-45F1-9CE4-15D299A7176F}"/>
                </a:ext>
              </a:extLst>
            </p:cNvPr>
            <p:cNvSpPr/>
            <p:nvPr/>
          </p:nvSpPr>
          <p:spPr>
            <a:xfrm rot="10800000">
              <a:off x="5744999" y="2438400"/>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13" name="Flowchart: Merge 12">
              <a:extLst>
                <a:ext uri="{FF2B5EF4-FFF2-40B4-BE49-F238E27FC236}">
                  <a16:creationId xmlns:a16="http://schemas.microsoft.com/office/drawing/2014/main" id="{E725961C-9AC6-4083-B266-F66A2E8FF488}"/>
                </a:ext>
              </a:extLst>
            </p:cNvPr>
            <p:cNvSpPr/>
            <p:nvPr/>
          </p:nvSpPr>
          <p:spPr>
            <a:xfrm rot="10800000" flipV="1">
              <a:off x="8121000" y="2394259"/>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E1C77745-E88A-41F5-B4D5-003103F697D3}"/>
              </a:ext>
            </a:extLst>
          </p:cNvPr>
          <p:cNvGrpSpPr/>
          <p:nvPr/>
        </p:nvGrpSpPr>
        <p:grpSpPr>
          <a:xfrm>
            <a:off x="2814953" y="3029963"/>
            <a:ext cx="6563201" cy="3272727"/>
            <a:chOff x="5744999" y="1302949"/>
            <a:chExt cx="2440801" cy="2376000"/>
          </a:xfrm>
          <a:noFill/>
        </p:grpSpPr>
        <p:sp>
          <p:nvSpPr>
            <p:cNvPr id="15" name="Oval 14">
              <a:extLst>
                <a:ext uri="{FF2B5EF4-FFF2-40B4-BE49-F238E27FC236}">
                  <a16:creationId xmlns:a16="http://schemas.microsoft.com/office/drawing/2014/main" id="{6ADACC88-C3FA-4E8D-9A19-CF53AAE03A22}"/>
                </a:ext>
              </a:extLst>
            </p:cNvPr>
            <p:cNvSpPr/>
            <p:nvPr/>
          </p:nvSpPr>
          <p:spPr>
            <a:xfrm>
              <a:off x="5777400" y="1302949"/>
              <a:ext cx="2376000" cy="2376000"/>
            </a:xfrm>
            <a:prstGeom prst="ellipse">
              <a:avLst/>
            </a:prstGeom>
            <a:grpFill/>
            <a:ln w="127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16" name="Flowchart: Merge 15">
              <a:extLst>
                <a:ext uri="{FF2B5EF4-FFF2-40B4-BE49-F238E27FC236}">
                  <a16:creationId xmlns:a16="http://schemas.microsoft.com/office/drawing/2014/main" id="{528EA264-FF4B-48F5-B5AF-A408A23236F4}"/>
                </a:ext>
              </a:extLst>
            </p:cNvPr>
            <p:cNvSpPr/>
            <p:nvPr/>
          </p:nvSpPr>
          <p:spPr>
            <a:xfrm rot="10800000">
              <a:off x="5744999" y="2438400"/>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17" name="Flowchart: Merge 16">
              <a:extLst>
                <a:ext uri="{FF2B5EF4-FFF2-40B4-BE49-F238E27FC236}">
                  <a16:creationId xmlns:a16="http://schemas.microsoft.com/office/drawing/2014/main" id="{DA44C96D-5471-4F48-A38A-02BEDA647D29}"/>
                </a:ext>
              </a:extLst>
            </p:cNvPr>
            <p:cNvSpPr/>
            <p:nvPr/>
          </p:nvSpPr>
          <p:spPr>
            <a:xfrm rot="10800000" flipV="1">
              <a:off x="8121000" y="2432911"/>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sp>
        <p:nvSpPr>
          <p:cNvPr id="18" name="Rectangle 17">
            <a:extLst>
              <a:ext uri="{FF2B5EF4-FFF2-40B4-BE49-F238E27FC236}">
                <a16:creationId xmlns:a16="http://schemas.microsoft.com/office/drawing/2014/main" id="{F7E9E94D-9301-4C80-AF36-13A83BD3271E}"/>
              </a:ext>
            </a:extLst>
          </p:cNvPr>
          <p:cNvSpPr/>
          <p:nvPr/>
        </p:nvSpPr>
        <p:spPr>
          <a:xfrm>
            <a:off x="5710245" y="2847055"/>
            <a:ext cx="935662" cy="228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2D169872-1C97-40DB-A7DB-387CF53BC840}"/>
              </a:ext>
            </a:extLst>
          </p:cNvPr>
          <p:cNvSpPr/>
          <p:nvPr/>
        </p:nvSpPr>
        <p:spPr>
          <a:xfrm>
            <a:off x="5341311" y="987961"/>
            <a:ext cx="1636364" cy="1145455"/>
          </a:xfrm>
          <a:prstGeom prst="ellipse">
            <a:avLst/>
          </a:prstGeom>
          <a:solidFill>
            <a:schemeClr val="accent2">
              <a:lumMod val="20000"/>
              <a:lumOff val="80000"/>
            </a:schemeClr>
          </a:solidFill>
          <a:ln w="127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21" name="Text Box 20">
            <a:extLst>
              <a:ext uri="{FF2B5EF4-FFF2-40B4-BE49-F238E27FC236}">
                <a16:creationId xmlns:a16="http://schemas.microsoft.com/office/drawing/2014/main" id="{C1469D59-BC77-4874-9A9F-07785AEDCE1B}"/>
              </a:ext>
            </a:extLst>
          </p:cNvPr>
          <p:cNvSpPr txBox="1">
            <a:spLocks noChangeArrowheads="1"/>
          </p:cNvSpPr>
          <p:nvPr/>
        </p:nvSpPr>
        <p:spPr bwMode="ltGray">
          <a:xfrm>
            <a:off x="5062832" y="825077"/>
            <a:ext cx="2197620" cy="276999"/>
          </a:xfrm>
          <a:prstGeom prst="rect">
            <a:avLst/>
          </a:prstGeom>
          <a:solidFill>
            <a:schemeClr val="bg1"/>
          </a:solidFill>
          <a:ln w="9525" cap="flat" cmpd="sng" algn="ctr">
            <a:solidFill>
              <a:schemeClr val="bg1">
                <a:lumMod val="65000"/>
              </a:schemeClr>
            </a:solidFill>
            <a:prstDash val="solid"/>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1. Business Understanding</a:t>
            </a:r>
          </a:p>
        </p:txBody>
      </p:sp>
      <p:sp>
        <p:nvSpPr>
          <p:cNvPr id="22" name="Text Box 20">
            <a:extLst>
              <a:ext uri="{FF2B5EF4-FFF2-40B4-BE49-F238E27FC236}">
                <a16:creationId xmlns:a16="http://schemas.microsoft.com/office/drawing/2014/main" id="{FADBA309-1B66-420A-A6C2-976F4906983C}"/>
              </a:ext>
            </a:extLst>
          </p:cNvPr>
          <p:cNvSpPr txBox="1">
            <a:spLocks noChangeArrowheads="1"/>
          </p:cNvSpPr>
          <p:nvPr/>
        </p:nvSpPr>
        <p:spPr bwMode="ltGray">
          <a:xfrm>
            <a:off x="6342750" y="1535847"/>
            <a:ext cx="1932067" cy="276999"/>
          </a:xfrm>
          <a:prstGeom prst="rect">
            <a:avLst/>
          </a:prstGeom>
          <a:solidFill>
            <a:schemeClr val="bg1"/>
          </a:solidFill>
          <a:ln w="9525" cap="flat" cmpd="sng" algn="ctr">
            <a:solidFill>
              <a:schemeClr val="bg1">
                <a:lumMod val="65000"/>
              </a:schemeClr>
            </a:solidFill>
            <a:prstDash val="solid"/>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2. Data Understanding</a:t>
            </a:r>
          </a:p>
        </p:txBody>
      </p:sp>
      <p:sp>
        <p:nvSpPr>
          <p:cNvPr id="23" name="Text Box 20">
            <a:extLst>
              <a:ext uri="{FF2B5EF4-FFF2-40B4-BE49-F238E27FC236}">
                <a16:creationId xmlns:a16="http://schemas.microsoft.com/office/drawing/2014/main" id="{16D20C2F-362F-48CB-BDC8-435F3B1F05D4}"/>
              </a:ext>
            </a:extLst>
          </p:cNvPr>
          <p:cNvSpPr txBox="1">
            <a:spLocks noChangeArrowheads="1"/>
          </p:cNvSpPr>
          <p:nvPr/>
        </p:nvSpPr>
        <p:spPr bwMode="ltGray">
          <a:xfrm>
            <a:off x="4125552" y="1505924"/>
            <a:ext cx="1819265" cy="276999"/>
          </a:xfrm>
          <a:prstGeom prst="rect">
            <a:avLst/>
          </a:prstGeom>
          <a:solidFill>
            <a:schemeClr val="bg1"/>
          </a:solidFill>
          <a:ln w="9525" cap="flat" cmpd="sng" algn="ctr">
            <a:solidFill>
              <a:schemeClr val="bg1">
                <a:lumMod val="65000"/>
              </a:schemeClr>
            </a:solidFill>
            <a:prstDash val="solid"/>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3. Wireframe Design</a:t>
            </a:r>
            <a:endParaRPr lang="en-US" sz="1000" kern="0" dirty="0">
              <a:solidFill>
                <a:srgbClr val="000000"/>
              </a:solidFill>
              <a:latin typeface="Arial" panose="020B0604020202020204" pitchFamily="34" charset="0"/>
              <a:cs typeface="Arial" panose="020B0604020202020204" pitchFamily="34" charset="0"/>
            </a:endParaRPr>
          </a:p>
        </p:txBody>
      </p:sp>
      <p:sp>
        <p:nvSpPr>
          <p:cNvPr id="24" name="Flowchart: Merge 23">
            <a:extLst>
              <a:ext uri="{FF2B5EF4-FFF2-40B4-BE49-F238E27FC236}">
                <a16:creationId xmlns:a16="http://schemas.microsoft.com/office/drawing/2014/main" id="{077E033E-8D9B-426E-8760-0257058C0EF6}"/>
              </a:ext>
            </a:extLst>
          </p:cNvPr>
          <p:cNvSpPr/>
          <p:nvPr/>
        </p:nvSpPr>
        <p:spPr>
          <a:xfrm rot="12189927">
            <a:off x="5376126" y="1338041"/>
            <a:ext cx="38608" cy="39271"/>
          </a:xfrm>
          <a:prstGeom prst="flowChartMerge">
            <a:avLst/>
          </a:prstGeom>
          <a:solidFill>
            <a:schemeClr val="accent2">
              <a:lumMod val="20000"/>
              <a:lumOff val="80000"/>
            </a:schemeClr>
          </a:soli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25" name="Flowchart: Merge 24">
            <a:extLst>
              <a:ext uri="{FF2B5EF4-FFF2-40B4-BE49-F238E27FC236}">
                <a16:creationId xmlns:a16="http://schemas.microsoft.com/office/drawing/2014/main" id="{7991364C-6920-4CEC-BB9F-AC1C94760082}"/>
              </a:ext>
            </a:extLst>
          </p:cNvPr>
          <p:cNvSpPr/>
          <p:nvPr/>
        </p:nvSpPr>
        <p:spPr>
          <a:xfrm rot="20006761">
            <a:off x="6893357" y="1312395"/>
            <a:ext cx="38608" cy="39271"/>
          </a:xfrm>
          <a:prstGeom prst="flowChartMerge">
            <a:avLst/>
          </a:prstGeom>
          <a:solidFill>
            <a:schemeClr val="accent2">
              <a:lumMod val="20000"/>
              <a:lumOff val="80000"/>
            </a:schemeClr>
          </a:soli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26" name="Flowchart: Merge 25">
            <a:extLst>
              <a:ext uri="{FF2B5EF4-FFF2-40B4-BE49-F238E27FC236}">
                <a16:creationId xmlns:a16="http://schemas.microsoft.com/office/drawing/2014/main" id="{F4ED26EC-883B-404A-85B3-79649F281638}"/>
              </a:ext>
            </a:extLst>
          </p:cNvPr>
          <p:cNvSpPr/>
          <p:nvPr/>
        </p:nvSpPr>
        <p:spPr>
          <a:xfrm rot="5635591">
            <a:off x="6125092" y="2114112"/>
            <a:ext cx="39271" cy="38608"/>
          </a:xfrm>
          <a:prstGeom prst="flowChartMerge">
            <a:avLst/>
          </a:prstGeom>
          <a:solidFill>
            <a:schemeClr val="accent2">
              <a:lumMod val="20000"/>
              <a:lumOff val="80000"/>
            </a:schemeClr>
          </a:soli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A44DD4F0-0E25-46D3-8678-568C5801C967}"/>
              </a:ext>
            </a:extLst>
          </p:cNvPr>
          <p:cNvGrpSpPr/>
          <p:nvPr/>
        </p:nvGrpSpPr>
        <p:grpSpPr>
          <a:xfrm>
            <a:off x="5089407" y="2509128"/>
            <a:ext cx="1996549" cy="1636364"/>
            <a:chOff x="5777400" y="1302949"/>
            <a:chExt cx="2376000" cy="2376000"/>
          </a:xfrm>
          <a:noFill/>
        </p:grpSpPr>
        <p:sp>
          <p:nvSpPr>
            <p:cNvPr id="28" name="Oval 27">
              <a:extLst>
                <a:ext uri="{FF2B5EF4-FFF2-40B4-BE49-F238E27FC236}">
                  <a16:creationId xmlns:a16="http://schemas.microsoft.com/office/drawing/2014/main" id="{2E370D32-9DF8-45EB-B3BC-72A319223993}"/>
                </a:ext>
              </a:extLst>
            </p:cNvPr>
            <p:cNvSpPr/>
            <p:nvPr/>
          </p:nvSpPr>
          <p:spPr>
            <a:xfrm>
              <a:off x="5777400" y="1302949"/>
              <a:ext cx="2376000" cy="2376000"/>
            </a:xfrm>
            <a:prstGeom prst="ellipse">
              <a:avLst/>
            </a:prstGeom>
            <a:grpFill/>
            <a:ln w="127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29" name="Flowchart: Merge 28">
              <a:extLst>
                <a:ext uri="{FF2B5EF4-FFF2-40B4-BE49-F238E27FC236}">
                  <a16:creationId xmlns:a16="http://schemas.microsoft.com/office/drawing/2014/main" id="{7B498B94-3D62-4A9E-B52D-95E3386B76D6}"/>
                </a:ext>
              </a:extLst>
            </p:cNvPr>
            <p:cNvSpPr/>
            <p:nvPr/>
          </p:nvSpPr>
          <p:spPr>
            <a:xfrm rot="9563947">
              <a:off x="5777497" y="2738391"/>
              <a:ext cx="64799" cy="64800"/>
            </a:xfrm>
            <a:prstGeom prst="flowChartMerg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sp>
        <p:nvSpPr>
          <p:cNvPr id="30" name="Text Box 20">
            <a:extLst>
              <a:ext uri="{FF2B5EF4-FFF2-40B4-BE49-F238E27FC236}">
                <a16:creationId xmlns:a16="http://schemas.microsoft.com/office/drawing/2014/main" id="{C5C11E5E-019C-4DFB-B690-79C42BD0C089}"/>
              </a:ext>
            </a:extLst>
          </p:cNvPr>
          <p:cNvSpPr txBox="1">
            <a:spLocks noChangeArrowheads="1"/>
          </p:cNvSpPr>
          <p:nvPr/>
        </p:nvSpPr>
        <p:spPr bwMode="ltGray">
          <a:xfrm>
            <a:off x="5277925" y="4892600"/>
            <a:ext cx="1749197" cy="276999"/>
          </a:xfrm>
          <a:prstGeom prst="rect">
            <a:avLst/>
          </a:prstGeom>
          <a:solidFill>
            <a:schemeClr val="bg1"/>
          </a:solid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4.a. ETL Team Testing</a:t>
            </a:r>
          </a:p>
        </p:txBody>
      </p:sp>
      <p:sp>
        <p:nvSpPr>
          <p:cNvPr id="31" name="Text Box 20">
            <a:extLst>
              <a:ext uri="{FF2B5EF4-FFF2-40B4-BE49-F238E27FC236}">
                <a16:creationId xmlns:a16="http://schemas.microsoft.com/office/drawing/2014/main" id="{2F8C8B2D-590A-45A7-9479-98C081A5E7D4}"/>
              </a:ext>
            </a:extLst>
          </p:cNvPr>
          <p:cNvSpPr txBox="1">
            <a:spLocks noChangeArrowheads="1"/>
          </p:cNvSpPr>
          <p:nvPr/>
        </p:nvSpPr>
        <p:spPr bwMode="ltGray">
          <a:xfrm>
            <a:off x="5137133" y="5558267"/>
            <a:ext cx="2020105" cy="276999"/>
          </a:xfrm>
          <a:prstGeom prst="rect">
            <a:avLst/>
          </a:prstGeom>
          <a:solidFill>
            <a:schemeClr val="bg1"/>
          </a:solid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4.b. Business User Testing</a:t>
            </a:r>
          </a:p>
        </p:txBody>
      </p:sp>
      <p:sp>
        <p:nvSpPr>
          <p:cNvPr id="32" name="Text Box 20">
            <a:extLst>
              <a:ext uri="{FF2B5EF4-FFF2-40B4-BE49-F238E27FC236}">
                <a16:creationId xmlns:a16="http://schemas.microsoft.com/office/drawing/2014/main" id="{D679DB99-7CCA-4BEF-9909-2D5E39760A2A}"/>
              </a:ext>
            </a:extLst>
          </p:cNvPr>
          <p:cNvSpPr txBox="1">
            <a:spLocks noChangeArrowheads="1"/>
          </p:cNvSpPr>
          <p:nvPr/>
        </p:nvSpPr>
        <p:spPr bwMode="ltGray">
          <a:xfrm>
            <a:off x="5438248" y="6176783"/>
            <a:ext cx="1330814" cy="276999"/>
          </a:xfrm>
          <a:prstGeom prst="rect">
            <a:avLst/>
          </a:prstGeom>
          <a:solidFill>
            <a:schemeClr val="bg1"/>
          </a:solid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4.c. UAT Testing</a:t>
            </a:r>
          </a:p>
        </p:txBody>
      </p:sp>
      <p:sp>
        <p:nvSpPr>
          <p:cNvPr id="33" name="Text Box 20">
            <a:extLst>
              <a:ext uri="{FF2B5EF4-FFF2-40B4-BE49-F238E27FC236}">
                <a16:creationId xmlns:a16="http://schemas.microsoft.com/office/drawing/2014/main" id="{6A2100AF-45B8-4D79-9467-19B3FC1E98F7}"/>
              </a:ext>
            </a:extLst>
          </p:cNvPr>
          <p:cNvSpPr txBox="1">
            <a:spLocks noChangeArrowheads="1"/>
          </p:cNvSpPr>
          <p:nvPr/>
        </p:nvSpPr>
        <p:spPr bwMode="ltGray">
          <a:xfrm>
            <a:off x="4496050" y="2470435"/>
            <a:ext cx="3326885" cy="276999"/>
          </a:xfrm>
          <a:prstGeom prst="rect">
            <a:avLst/>
          </a:prstGeom>
          <a:solidFill>
            <a:schemeClr val="bg1"/>
          </a:solidFill>
          <a:ln w="9525" cap="flat" cmpd="sng" algn="ctr">
            <a:solidFill>
              <a:schemeClr val="bg1">
                <a:lumMod val="65000"/>
              </a:schemeClr>
            </a:solidFill>
            <a:prstDash val="solid"/>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4. Dashboard Design &amp; Development</a:t>
            </a:r>
          </a:p>
        </p:txBody>
      </p:sp>
      <p:sp>
        <p:nvSpPr>
          <p:cNvPr id="34" name="Text Box 20">
            <a:extLst>
              <a:ext uri="{FF2B5EF4-FFF2-40B4-BE49-F238E27FC236}">
                <a16:creationId xmlns:a16="http://schemas.microsoft.com/office/drawing/2014/main" id="{2468BF7B-5DF8-4620-964D-57A211618174}"/>
              </a:ext>
            </a:extLst>
          </p:cNvPr>
          <p:cNvSpPr txBox="1">
            <a:spLocks noChangeArrowheads="1"/>
          </p:cNvSpPr>
          <p:nvPr/>
        </p:nvSpPr>
        <p:spPr bwMode="ltGray">
          <a:xfrm>
            <a:off x="4386369" y="2985600"/>
            <a:ext cx="1418978" cy="276999"/>
          </a:xfrm>
          <a:prstGeom prst="rect">
            <a:avLst/>
          </a:prstGeom>
          <a:solidFill>
            <a:schemeClr val="bg1"/>
          </a:solidFill>
          <a:ln w="9525" cap="flat" cmpd="sng" algn="ctr">
            <a:solidFill>
              <a:schemeClr val="bg2">
                <a:lumMod val="90000"/>
              </a:schemeClr>
            </a:solidFill>
            <a:prstDash val="sysDot"/>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Data Manipulation</a:t>
            </a:r>
          </a:p>
        </p:txBody>
      </p:sp>
      <p:sp>
        <p:nvSpPr>
          <p:cNvPr id="35" name="Text Box 20">
            <a:extLst>
              <a:ext uri="{FF2B5EF4-FFF2-40B4-BE49-F238E27FC236}">
                <a16:creationId xmlns:a16="http://schemas.microsoft.com/office/drawing/2014/main" id="{CC9DE410-FA71-408B-9D78-B279480CD57B}"/>
              </a:ext>
            </a:extLst>
          </p:cNvPr>
          <p:cNvSpPr txBox="1">
            <a:spLocks noChangeArrowheads="1"/>
          </p:cNvSpPr>
          <p:nvPr/>
        </p:nvSpPr>
        <p:spPr bwMode="ltGray">
          <a:xfrm>
            <a:off x="6499000" y="2847054"/>
            <a:ext cx="986213" cy="584775"/>
          </a:xfrm>
          <a:prstGeom prst="rect">
            <a:avLst/>
          </a:prstGeom>
          <a:solidFill>
            <a:schemeClr val="bg1"/>
          </a:solidFill>
          <a:ln w="9525" cap="flat" cmpd="sng" algn="ctr">
            <a:solidFill>
              <a:schemeClr val="bg2">
                <a:lumMod val="90000"/>
              </a:schemeClr>
            </a:solidFill>
            <a:prstDash val="sysDot"/>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Testing</a:t>
            </a:r>
          </a:p>
          <a:p>
            <a:pPr marL="171450" indent="-171450" eaLnBrk="1" hangingPunct="1">
              <a:buFont typeface="Wingdings" panose="05000000000000000000" pitchFamily="2" charset="2"/>
              <a:buChar char="§"/>
              <a:defRPr/>
            </a:pPr>
            <a:r>
              <a:rPr lang="en-US" sz="1000" kern="0" dirty="0">
                <a:solidFill>
                  <a:srgbClr val="000000"/>
                </a:solidFill>
                <a:latin typeface="Arial" panose="020B0604020202020204" pitchFamily="34" charset="0"/>
                <a:cs typeface="Arial" panose="020B0604020202020204" pitchFamily="34" charset="0"/>
              </a:rPr>
              <a:t>Unit test</a:t>
            </a:r>
          </a:p>
          <a:p>
            <a:pPr marL="171450" indent="-171450" eaLnBrk="1" hangingPunct="1">
              <a:buFont typeface="Wingdings" panose="05000000000000000000" pitchFamily="2" charset="2"/>
              <a:buChar char="§"/>
              <a:defRPr/>
            </a:pPr>
            <a:r>
              <a:rPr lang="en-US" sz="1000" kern="0" dirty="0">
                <a:solidFill>
                  <a:srgbClr val="000000"/>
                </a:solidFill>
                <a:latin typeface="Arial" panose="020B0604020202020204" pitchFamily="34" charset="0"/>
                <a:cs typeface="Arial" panose="020B0604020202020204" pitchFamily="34" charset="0"/>
              </a:rPr>
              <a:t>Data check</a:t>
            </a:r>
          </a:p>
        </p:txBody>
      </p:sp>
      <p:sp>
        <p:nvSpPr>
          <p:cNvPr id="36" name="Flowchart: Merge 35">
            <a:extLst>
              <a:ext uri="{FF2B5EF4-FFF2-40B4-BE49-F238E27FC236}">
                <a16:creationId xmlns:a16="http://schemas.microsoft.com/office/drawing/2014/main" id="{E124CB3B-78A0-4536-A264-224C39E1E27D}"/>
              </a:ext>
            </a:extLst>
          </p:cNvPr>
          <p:cNvSpPr/>
          <p:nvPr/>
        </p:nvSpPr>
        <p:spPr>
          <a:xfrm rot="8220072" flipH="1">
            <a:off x="7026944" y="3491806"/>
            <a:ext cx="54451" cy="44628"/>
          </a:xfrm>
          <a:prstGeom prst="flowChartMerge">
            <a:avLst/>
          </a:prstGeom>
          <a:solidFill>
            <a:schemeClr val="bg1">
              <a:lumMod val="95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37" name="Text Box 20">
            <a:extLst>
              <a:ext uri="{FF2B5EF4-FFF2-40B4-BE49-F238E27FC236}">
                <a16:creationId xmlns:a16="http://schemas.microsoft.com/office/drawing/2014/main" id="{57F4C085-671F-43BA-80BB-2BECBD03E670}"/>
              </a:ext>
            </a:extLst>
          </p:cNvPr>
          <p:cNvSpPr txBox="1">
            <a:spLocks noChangeArrowheads="1"/>
          </p:cNvSpPr>
          <p:nvPr/>
        </p:nvSpPr>
        <p:spPr bwMode="ltGray">
          <a:xfrm rot="5400000" flipH="1">
            <a:off x="7758417" y="3898516"/>
            <a:ext cx="780984"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Review-I</a:t>
            </a:r>
          </a:p>
        </p:txBody>
      </p:sp>
      <p:sp>
        <p:nvSpPr>
          <p:cNvPr id="38" name="Text Box 20">
            <a:extLst>
              <a:ext uri="{FF2B5EF4-FFF2-40B4-BE49-F238E27FC236}">
                <a16:creationId xmlns:a16="http://schemas.microsoft.com/office/drawing/2014/main" id="{3A128967-66D5-4EEC-B3F9-49036C7021FE}"/>
              </a:ext>
            </a:extLst>
          </p:cNvPr>
          <p:cNvSpPr txBox="1">
            <a:spLocks noChangeArrowheads="1"/>
          </p:cNvSpPr>
          <p:nvPr/>
        </p:nvSpPr>
        <p:spPr bwMode="ltGray">
          <a:xfrm rot="5400000" flipH="1">
            <a:off x="8385504" y="4175607"/>
            <a:ext cx="824265"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Review-II</a:t>
            </a:r>
          </a:p>
        </p:txBody>
      </p:sp>
      <p:sp>
        <p:nvSpPr>
          <p:cNvPr id="39" name="Text Box 20">
            <a:extLst>
              <a:ext uri="{FF2B5EF4-FFF2-40B4-BE49-F238E27FC236}">
                <a16:creationId xmlns:a16="http://schemas.microsoft.com/office/drawing/2014/main" id="{4A041401-C995-47FE-88F4-F58B79C6D194}"/>
              </a:ext>
            </a:extLst>
          </p:cNvPr>
          <p:cNvSpPr txBox="1">
            <a:spLocks noChangeArrowheads="1"/>
          </p:cNvSpPr>
          <p:nvPr/>
        </p:nvSpPr>
        <p:spPr bwMode="ltGray">
          <a:xfrm rot="5400000" flipH="1">
            <a:off x="9056592" y="4521971"/>
            <a:ext cx="867545"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Review-III</a:t>
            </a:r>
          </a:p>
        </p:txBody>
      </p:sp>
      <p:sp>
        <p:nvSpPr>
          <p:cNvPr id="40" name="Text Box 20">
            <a:extLst>
              <a:ext uri="{FF2B5EF4-FFF2-40B4-BE49-F238E27FC236}">
                <a16:creationId xmlns:a16="http://schemas.microsoft.com/office/drawing/2014/main" id="{7A81288C-D3DD-4B4A-867A-0418F9AEB6DF}"/>
              </a:ext>
            </a:extLst>
          </p:cNvPr>
          <p:cNvSpPr txBox="1">
            <a:spLocks noChangeArrowheads="1"/>
          </p:cNvSpPr>
          <p:nvPr/>
        </p:nvSpPr>
        <p:spPr bwMode="ltGray">
          <a:xfrm rot="16200000">
            <a:off x="2045849" y="4501745"/>
            <a:ext cx="1311578"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Enhancement-III</a:t>
            </a:r>
          </a:p>
        </p:txBody>
      </p:sp>
      <p:sp>
        <p:nvSpPr>
          <p:cNvPr id="41" name="Text Box 20">
            <a:extLst>
              <a:ext uri="{FF2B5EF4-FFF2-40B4-BE49-F238E27FC236}">
                <a16:creationId xmlns:a16="http://schemas.microsoft.com/office/drawing/2014/main" id="{A621872C-8092-4A88-8A95-328252CEB155}"/>
              </a:ext>
            </a:extLst>
          </p:cNvPr>
          <p:cNvSpPr txBox="1">
            <a:spLocks noChangeArrowheads="1"/>
          </p:cNvSpPr>
          <p:nvPr/>
        </p:nvSpPr>
        <p:spPr bwMode="ltGray">
          <a:xfrm rot="16200000">
            <a:off x="2760217" y="4298072"/>
            <a:ext cx="1268296"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Enhancement-II</a:t>
            </a:r>
          </a:p>
        </p:txBody>
      </p:sp>
      <p:sp>
        <p:nvSpPr>
          <p:cNvPr id="42" name="Text Box 20">
            <a:extLst>
              <a:ext uri="{FF2B5EF4-FFF2-40B4-BE49-F238E27FC236}">
                <a16:creationId xmlns:a16="http://schemas.microsoft.com/office/drawing/2014/main" id="{580E7B25-F166-4C86-8631-16B401C0DD02}"/>
              </a:ext>
            </a:extLst>
          </p:cNvPr>
          <p:cNvSpPr txBox="1">
            <a:spLocks noChangeArrowheads="1"/>
          </p:cNvSpPr>
          <p:nvPr/>
        </p:nvSpPr>
        <p:spPr bwMode="ltGray">
          <a:xfrm rot="16200000">
            <a:off x="3336039" y="4032971"/>
            <a:ext cx="1225015"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Enhancement-I</a:t>
            </a:r>
          </a:p>
        </p:txBody>
      </p:sp>
      <p:cxnSp>
        <p:nvCxnSpPr>
          <p:cNvPr id="43" name="Straight Arrow Connector 42">
            <a:extLst>
              <a:ext uri="{FF2B5EF4-FFF2-40B4-BE49-F238E27FC236}">
                <a16:creationId xmlns:a16="http://schemas.microsoft.com/office/drawing/2014/main" id="{6FDF6FFB-CA6A-40BA-8927-B786EC306730}"/>
              </a:ext>
            </a:extLst>
          </p:cNvPr>
          <p:cNvCxnSpPr/>
          <p:nvPr/>
        </p:nvCxnSpPr>
        <p:spPr>
          <a:xfrm>
            <a:off x="6713745" y="2198328"/>
            <a:ext cx="0" cy="23309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733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358586D4-0958-4427-B525-42BF6162DFB5}"/>
              </a:ext>
            </a:extLst>
          </p:cNvPr>
          <p:cNvCxnSpPr/>
          <p:nvPr/>
        </p:nvCxnSpPr>
        <p:spPr>
          <a:xfrm flipV="1">
            <a:off x="631554" y="3951936"/>
            <a:ext cx="1990596" cy="1639228"/>
          </a:xfrm>
          <a:prstGeom prst="line">
            <a:avLst/>
          </a:prstGeom>
          <a:ln w="212725" cmpd="sng">
            <a:gradFill>
              <a:gsLst>
                <a:gs pos="0">
                  <a:schemeClr val="tx1"/>
                </a:gs>
                <a:gs pos="87000">
                  <a:schemeClr val="accent2"/>
                </a:gs>
                <a:gs pos="83000">
                  <a:schemeClr val="accent1">
                    <a:lumMod val="45000"/>
                    <a:lumOff val="55000"/>
                  </a:schemeClr>
                </a:gs>
                <a:gs pos="100000">
                  <a:schemeClr val="accent1">
                    <a:lumMod val="30000"/>
                    <a:lumOff val="70000"/>
                  </a:schemeClr>
                </a:gs>
              </a:gsLst>
              <a:lin ang="5400000" scaled="1"/>
            </a:gradFill>
            <a:headEnd type="oval" w="sm" len="sm"/>
          </a:ln>
          <a:effectLst>
            <a:softEdge rad="31750"/>
          </a:effectLst>
        </p:spPr>
        <p:style>
          <a:lnRef idx="3">
            <a:schemeClr val="dk1"/>
          </a:lnRef>
          <a:fillRef idx="0">
            <a:schemeClr val="dk1"/>
          </a:fillRef>
          <a:effectRef idx="2">
            <a:schemeClr val="dk1"/>
          </a:effectRef>
          <a:fontRef idx="minor">
            <a:schemeClr val="tx1"/>
          </a:fontRef>
        </p:style>
      </p:cxn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r>
              <a:rPr lang="en-US" dirty="0"/>
              <a:t>Enabling the data driven decision making journey by…</a:t>
            </a:r>
          </a:p>
        </p:txBody>
      </p:sp>
      <p:cxnSp>
        <p:nvCxnSpPr>
          <p:cNvPr id="21" name="Straight Connector 20">
            <a:extLst>
              <a:ext uri="{FF2B5EF4-FFF2-40B4-BE49-F238E27FC236}">
                <a16:creationId xmlns:a16="http://schemas.microsoft.com/office/drawing/2014/main" id="{1D9BE5CD-3547-4962-99B6-30185265743D}"/>
              </a:ext>
            </a:extLst>
          </p:cNvPr>
          <p:cNvCxnSpPr/>
          <p:nvPr/>
        </p:nvCxnSpPr>
        <p:spPr>
          <a:xfrm flipV="1">
            <a:off x="5861476" y="2903720"/>
            <a:ext cx="3522341" cy="501805"/>
          </a:xfrm>
          <a:prstGeom prst="line">
            <a:avLst/>
          </a:prstGeom>
          <a:ln w="212725" cmpd="sng">
            <a:gradFill>
              <a:gsLst>
                <a:gs pos="0">
                  <a:schemeClr val="tx1"/>
                </a:gs>
                <a:gs pos="87000">
                  <a:schemeClr val="accent2"/>
                </a:gs>
                <a:gs pos="83000">
                  <a:schemeClr val="accent1">
                    <a:lumMod val="45000"/>
                    <a:lumOff val="55000"/>
                  </a:schemeClr>
                </a:gs>
                <a:gs pos="100000">
                  <a:schemeClr val="accent1">
                    <a:lumMod val="30000"/>
                    <a:lumOff val="70000"/>
                  </a:schemeClr>
                </a:gs>
              </a:gsLst>
              <a:lin ang="5400000" scaled="1"/>
            </a:gradFill>
            <a:headEnd type="oval"/>
          </a:ln>
          <a:effectLst>
            <a:softEdge rad="31750"/>
          </a:effectLst>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4232ACC6-1261-415C-ACBE-6816008D433B}"/>
              </a:ext>
            </a:extLst>
          </p:cNvPr>
          <p:cNvCxnSpPr/>
          <p:nvPr/>
        </p:nvCxnSpPr>
        <p:spPr>
          <a:xfrm flipH="1">
            <a:off x="9296052" y="1069742"/>
            <a:ext cx="2491038" cy="2145238"/>
          </a:xfrm>
          <a:prstGeom prst="line">
            <a:avLst/>
          </a:prstGeom>
          <a:ln w="212725" cmpd="sng">
            <a:gradFill>
              <a:gsLst>
                <a:gs pos="0">
                  <a:schemeClr val="tx1"/>
                </a:gs>
                <a:gs pos="87000">
                  <a:schemeClr val="accent2"/>
                </a:gs>
                <a:gs pos="83000">
                  <a:schemeClr val="accent1">
                    <a:lumMod val="45000"/>
                    <a:lumOff val="55000"/>
                  </a:schemeClr>
                </a:gs>
                <a:gs pos="100000">
                  <a:schemeClr val="accent1">
                    <a:lumMod val="30000"/>
                    <a:lumOff val="70000"/>
                  </a:schemeClr>
                </a:gs>
              </a:gsLst>
              <a:lin ang="5400000" scaled="1"/>
            </a:gradFill>
            <a:headEnd type="stealth"/>
            <a:tailEnd type="arrow" w="med" len="lg"/>
          </a:ln>
          <a:effectLst>
            <a:softEdge rad="31750"/>
          </a:effectLst>
        </p:spPr>
        <p:style>
          <a:lnRef idx="3">
            <a:schemeClr val="dk1"/>
          </a:lnRef>
          <a:fillRef idx="0">
            <a:schemeClr val="dk1"/>
          </a:fillRef>
          <a:effectRef idx="2">
            <a:schemeClr val="dk1"/>
          </a:effectRef>
          <a:fontRef idx="minor">
            <a:schemeClr val="tx1"/>
          </a:fontRef>
        </p:style>
      </p:cxnSp>
      <p:sp>
        <p:nvSpPr>
          <p:cNvPr id="23" name="Rectangle 22">
            <a:extLst>
              <a:ext uri="{FF2B5EF4-FFF2-40B4-BE49-F238E27FC236}">
                <a16:creationId xmlns:a16="http://schemas.microsoft.com/office/drawing/2014/main" id="{BDE82B02-9475-4055-98CA-191C6AC110F7}"/>
              </a:ext>
            </a:extLst>
          </p:cNvPr>
          <p:cNvSpPr/>
          <p:nvPr/>
        </p:nvSpPr>
        <p:spPr>
          <a:xfrm>
            <a:off x="8052970" y="1927418"/>
            <a:ext cx="2735291" cy="380999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ACE820A-2E7C-45B2-9535-DA40F100EE91}"/>
              </a:ext>
            </a:extLst>
          </p:cNvPr>
          <p:cNvCxnSpPr/>
          <p:nvPr/>
        </p:nvCxnSpPr>
        <p:spPr>
          <a:xfrm flipV="1">
            <a:off x="2622150" y="3394374"/>
            <a:ext cx="3239326" cy="546411"/>
          </a:xfrm>
          <a:prstGeom prst="line">
            <a:avLst/>
          </a:prstGeom>
          <a:ln w="212725" cmpd="sng">
            <a:gradFill>
              <a:gsLst>
                <a:gs pos="0">
                  <a:schemeClr val="tx1"/>
                </a:gs>
                <a:gs pos="87000">
                  <a:schemeClr val="accent2"/>
                </a:gs>
                <a:gs pos="83000">
                  <a:schemeClr val="accent1">
                    <a:lumMod val="45000"/>
                    <a:lumOff val="55000"/>
                  </a:schemeClr>
                </a:gs>
                <a:gs pos="100000">
                  <a:schemeClr val="accent1">
                    <a:lumMod val="30000"/>
                    <a:lumOff val="70000"/>
                  </a:schemeClr>
                </a:gs>
              </a:gsLst>
              <a:lin ang="5400000" scaled="1"/>
            </a:gradFill>
            <a:headEnd type="oval"/>
          </a:ln>
          <a:effectLst>
            <a:softEdge rad="31750"/>
          </a:effectLst>
        </p:spPr>
        <p:style>
          <a:lnRef idx="3">
            <a:schemeClr val="dk1"/>
          </a:lnRef>
          <a:fillRef idx="0">
            <a:schemeClr val="dk1"/>
          </a:fillRef>
          <a:effectRef idx="2">
            <a:schemeClr val="dk1"/>
          </a:effectRef>
          <a:fontRef idx="minor">
            <a:schemeClr val="tx1"/>
          </a:fontRef>
        </p:style>
      </p:cxnSp>
      <p:sp>
        <p:nvSpPr>
          <p:cNvPr id="25" name="Rectangle 24">
            <a:extLst>
              <a:ext uri="{FF2B5EF4-FFF2-40B4-BE49-F238E27FC236}">
                <a16:creationId xmlns:a16="http://schemas.microsoft.com/office/drawing/2014/main" id="{C5109D81-6A8F-4D20-8AB0-3288D4AFCC12}"/>
              </a:ext>
            </a:extLst>
          </p:cNvPr>
          <p:cNvSpPr/>
          <p:nvPr/>
        </p:nvSpPr>
        <p:spPr>
          <a:xfrm>
            <a:off x="4649401" y="1927418"/>
            <a:ext cx="2735291" cy="380999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A868051-2D8C-43F0-91D8-D0EF90D512CC}"/>
              </a:ext>
            </a:extLst>
          </p:cNvPr>
          <p:cNvSpPr/>
          <p:nvPr/>
        </p:nvSpPr>
        <p:spPr>
          <a:xfrm>
            <a:off x="1254156" y="1927418"/>
            <a:ext cx="2735291" cy="380999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B57E344-512E-4215-BE9F-6DA2E4367D85}"/>
              </a:ext>
            </a:extLst>
          </p:cNvPr>
          <p:cNvSpPr/>
          <p:nvPr/>
        </p:nvSpPr>
        <p:spPr>
          <a:xfrm flipV="1">
            <a:off x="1254155" y="1055746"/>
            <a:ext cx="2735291" cy="726012"/>
          </a:xfrm>
          <a:prstGeom prst="rect">
            <a:avLst/>
          </a:prstGeom>
          <a:solidFill>
            <a:srgbClr val="0F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latin typeface="Segoe UI" panose="020B0502040204020203" pitchFamily="34" charset="0"/>
              <a:cs typeface="Segoe UI" panose="020B0502040204020203" pitchFamily="34" charset="0"/>
              <a:sym typeface="Arial"/>
              <a:rtl val="0"/>
            </a:endParaRPr>
          </a:p>
        </p:txBody>
      </p:sp>
      <p:sp>
        <p:nvSpPr>
          <p:cNvPr id="29" name="Rectangle 28">
            <a:extLst>
              <a:ext uri="{FF2B5EF4-FFF2-40B4-BE49-F238E27FC236}">
                <a16:creationId xmlns:a16="http://schemas.microsoft.com/office/drawing/2014/main" id="{714BF073-FEF1-4396-B4AC-D4BD3E7DCB16}"/>
              </a:ext>
            </a:extLst>
          </p:cNvPr>
          <p:cNvSpPr/>
          <p:nvPr/>
        </p:nvSpPr>
        <p:spPr>
          <a:xfrm flipV="1">
            <a:off x="4642149" y="1055746"/>
            <a:ext cx="2742543" cy="726012"/>
          </a:xfrm>
          <a:prstGeom prst="rect">
            <a:avLst/>
          </a:prstGeom>
          <a:solidFill>
            <a:srgbClr val="0F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latin typeface="Segoe UI" panose="020B0502040204020203" pitchFamily="34" charset="0"/>
              <a:cs typeface="Segoe UI" panose="020B0502040204020203" pitchFamily="34" charset="0"/>
              <a:sym typeface="Arial"/>
              <a:rtl val="0"/>
            </a:endParaRPr>
          </a:p>
        </p:txBody>
      </p:sp>
      <p:sp>
        <p:nvSpPr>
          <p:cNvPr id="30" name="Rectangle 29">
            <a:extLst>
              <a:ext uri="{FF2B5EF4-FFF2-40B4-BE49-F238E27FC236}">
                <a16:creationId xmlns:a16="http://schemas.microsoft.com/office/drawing/2014/main" id="{B6B5C710-F9B4-43FE-A016-8D3DA38F14E4}"/>
              </a:ext>
            </a:extLst>
          </p:cNvPr>
          <p:cNvSpPr/>
          <p:nvPr/>
        </p:nvSpPr>
        <p:spPr>
          <a:xfrm flipV="1">
            <a:off x="8049015" y="1055746"/>
            <a:ext cx="2739245" cy="726012"/>
          </a:xfrm>
          <a:prstGeom prst="rect">
            <a:avLst/>
          </a:prstGeom>
          <a:solidFill>
            <a:srgbClr val="0F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latin typeface="Segoe UI" panose="020B0502040204020203" pitchFamily="34" charset="0"/>
              <a:cs typeface="Segoe UI" panose="020B0502040204020203" pitchFamily="34" charset="0"/>
              <a:sym typeface="Arial"/>
              <a:rtl val="0"/>
            </a:endParaRPr>
          </a:p>
        </p:txBody>
      </p:sp>
      <p:sp>
        <p:nvSpPr>
          <p:cNvPr id="31" name="Freeform 8">
            <a:extLst>
              <a:ext uri="{FF2B5EF4-FFF2-40B4-BE49-F238E27FC236}">
                <a16:creationId xmlns:a16="http://schemas.microsoft.com/office/drawing/2014/main" id="{4E84232E-01F8-40E9-9AB8-56F319F11F15}"/>
              </a:ext>
            </a:extLst>
          </p:cNvPr>
          <p:cNvSpPr/>
          <p:nvPr/>
        </p:nvSpPr>
        <p:spPr>
          <a:xfrm>
            <a:off x="4885219" y="2142361"/>
            <a:ext cx="2381757" cy="3448803"/>
          </a:xfrm>
          <a:custGeom>
            <a:avLst/>
            <a:gdLst>
              <a:gd name="connsiteX0" fmla="*/ 0 w 2673382"/>
              <a:gd name="connsiteY0" fmla="*/ 0 h 2779673"/>
              <a:gd name="connsiteX1" fmla="*/ 2673382 w 2673382"/>
              <a:gd name="connsiteY1" fmla="*/ 0 h 2779673"/>
              <a:gd name="connsiteX2" fmla="*/ 2673382 w 2673382"/>
              <a:gd name="connsiteY2" fmla="*/ 2779673 h 2779673"/>
              <a:gd name="connsiteX3" fmla="*/ 0 w 2673382"/>
              <a:gd name="connsiteY3" fmla="*/ 2779673 h 2779673"/>
              <a:gd name="connsiteX4" fmla="*/ 0 w 2673382"/>
              <a:gd name="connsiteY4" fmla="*/ 0 h 2779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382" h="2779673">
                <a:moveTo>
                  <a:pt x="0" y="0"/>
                </a:moveTo>
                <a:lnTo>
                  <a:pt x="2673382" y="0"/>
                </a:lnTo>
                <a:lnTo>
                  <a:pt x="2673382" y="2779673"/>
                </a:lnTo>
                <a:lnTo>
                  <a:pt x="0" y="2779673"/>
                </a:lnTo>
                <a:lnTo>
                  <a:pt x="0" y="0"/>
                </a:lnTo>
                <a:close/>
              </a:path>
            </a:pathLst>
          </a:custGeom>
          <a:solidFill>
            <a:schemeClr val="bg1"/>
          </a:solidFill>
          <a:ln>
            <a:noFill/>
          </a:ln>
          <a:effectLst/>
        </p:spPr>
        <p:style>
          <a:lnRef idx="2">
            <a:schemeClr val="dk1"/>
          </a:lnRef>
          <a:fillRef idx="1">
            <a:schemeClr val="lt1"/>
          </a:fillRef>
          <a:effectRef idx="0">
            <a:schemeClr val="dk1"/>
          </a:effectRef>
          <a:fontRef idx="minor">
            <a:schemeClr val="dk1"/>
          </a:fontRef>
        </p:style>
        <p:txBody>
          <a:bodyPr spcFirstLastPara="0" vert="horz" wrap="square" lIns="76200" tIns="76200" rIns="76200" bIns="76200" numCol="1" spcCol="1270" anchor="t" anchorCtr="0">
            <a:noAutofit/>
          </a:bodyPr>
          <a:lstStyle/>
          <a:p>
            <a:pPr marL="0" lvl="1" algn="l" defTabSz="622300">
              <a:lnSpc>
                <a:spcPct val="90000"/>
              </a:lnSpc>
              <a:spcBef>
                <a:spcPct val="0"/>
              </a:spcBef>
              <a:spcAft>
                <a:spcPct val="15000"/>
              </a:spcAft>
            </a:pPr>
            <a:r>
              <a:rPr lang="en-IN" sz="1300" b="1" kern="1200" dirty="0">
                <a:solidFill>
                  <a:schemeClr val="bg2">
                    <a:lumMod val="50000"/>
                  </a:schemeClr>
                </a:solidFill>
                <a:latin typeface="Segoe UI" panose="020B0502040204020203" pitchFamily="34" charset="0"/>
                <a:cs typeface="Segoe UI" panose="020B0502040204020203" pitchFamily="34" charset="0"/>
              </a:rPr>
              <a:t>Graph Analysis</a:t>
            </a:r>
          </a:p>
          <a:p>
            <a:pPr marL="285750" lvl="1" indent="-285750" defTabSz="622300">
              <a:lnSpc>
                <a:spcPct val="90000"/>
              </a:lnSpc>
              <a:spcBef>
                <a:spcPct val="0"/>
              </a:spcBef>
              <a:spcAft>
                <a:spcPct val="15000"/>
              </a:spcAft>
              <a:buFont typeface="Arial" panose="020B0604020202020204" pitchFamily="34" charset="0"/>
              <a:buChar char="•"/>
            </a:pPr>
            <a:r>
              <a:rPr lang="en-US" sz="1300" kern="1200" dirty="0">
                <a:solidFill>
                  <a:schemeClr val="bg2">
                    <a:lumMod val="50000"/>
                  </a:schemeClr>
                </a:solidFill>
                <a:latin typeface="Segoe UI" panose="020B0502040204020203" pitchFamily="34" charset="0"/>
                <a:cs typeface="Segoe UI" panose="020B0502040204020203" pitchFamily="34" charset="0"/>
              </a:rPr>
              <a:t>Exploration of frequency, strength and direction of relationships &amp; Causalities.</a:t>
            </a:r>
          </a:p>
          <a:p>
            <a:pPr marL="285750" lvl="1" indent="-285750" algn="l" defTabSz="622300">
              <a:lnSpc>
                <a:spcPct val="90000"/>
              </a:lnSpc>
              <a:spcBef>
                <a:spcPct val="0"/>
              </a:spcBef>
              <a:spcAft>
                <a:spcPct val="15000"/>
              </a:spcAft>
              <a:buFont typeface="Arial" panose="020B0604020202020204" pitchFamily="34" charset="0"/>
              <a:buChar char="•"/>
            </a:pPr>
            <a:endParaRPr lang="en-US" sz="1300" kern="1200" dirty="0">
              <a:solidFill>
                <a:schemeClr val="bg2">
                  <a:lumMod val="50000"/>
                </a:schemeClr>
              </a:solidFill>
              <a:latin typeface="Segoe UI" panose="020B0502040204020203" pitchFamily="34" charset="0"/>
              <a:cs typeface="Segoe UI" panose="020B0502040204020203" pitchFamily="34" charset="0"/>
            </a:endParaRPr>
          </a:p>
          <a:p>
            <a:pPr marL="0" lvl="1" algn="l" defTabSz="622300">
              <a:lnSpc>
                <a:spcPct val="90000"/>
              </a:lnSpc>
              <a:spcBef>
                <a:spcPct val="0"/>
              </a:spcBef>
              <a:spcAft>
                <a:spcPct val="15000"/>
              </a:spcAft>
            </a:pPr>
            <a:r>
              <a:rPr lang="en-IN" sz="1300" b="1" kern="1200" dirty="0">
                <a:solidFill>
                  <a:schemeClr val="bg2">
                    <a:lumMod val="50000"/>
                  </a:schemeClr>
                </a:solidFill>
                <a:latin typeface="Segoe UI" panose="020B0502040204020203" pitchFamily="34" charset="0"/>
                <a:cs typeface="Segoe UI" panose="020B0502040204020203" pitchFamily="34" charset="0"/>
              </a:rPr>
              <a:t>Exploratory Analysis</a:t>
            </a:r>
          </a:p>
          <a:p>
            <a:pPr marL="285750" lvl="1" indent="-285750" defTabSz="622300">
              <a:lnSpc>
                <a:spcPct val="90000"/>
              </a:lnSpc>
              <a:spcBef>
                <a:spcPct val="0"/>
              </a:spcBef>
              <a:spcAft>
                <a:spcPct val="15000"/>
              </a:spcAft>
              <a:buFont typeface="Arial" panose="020B0604020202020204" pitchFamily="34" charset="0"/>
              <a:buChar char="•"/>
            </a:pPr>
            <a:r>
              <a:rPr lang="en-IN" sz="1300" kern="1200" dirty="0">
                <a:solidFill>
                  <a:schemeClr val="bg2">
                    <a:lumMod val="50000"/>
                  </a:schemeClr>
                </a:solidFill>
                <a:latin typeface="Segoe UI" panose="020B0502040204020203" pitchFamily="34" charset="0"/>
                <a:cs typeface="Segoe UI" panose="020B0502040204020203" pitchFamily="34" charset="0"/>
              </a:rPr>
              <a:t>Deep insights from all forms of data using traditional methods (Segmentation &amp; Clustering)</a:t>
            </a:r>
            <a:endParaRPr lang="en-US" sz="1300" kern="1200" dirty="0">
              <a:solidFill>
                <a:schemeClr val="bg2">
                  <a:lumMod val="50000"/>
                </a:schemeClr>
              </a:solidFill>
              <a:latin typeface="Segoe UI" panose="020B0502040204020203" pitchFamily="34" charset="0"/>
              <a:cs typeface="Segoe UI" panose="020B0502040204020203" pitchFamily="34" charset="0"/>
            </a:endParaRPr>
          </a:p>
          <a:p>
            <a:pPr marL="114300" lvl="1" indent="-114300" algn="l" defTabSz="622300">
              <a:lnSpc>
                <a:spcPct val="90000"/>
              </a:lnSpc>
              <a:spcBef>
                <a:spcPct val="0"/>
              </a:spcBef>
              <a:spcAft>
                <a:spcPct val="15000"/>
              </a:spcAft>
              <a:buChar char="••"/>
            </a:pPr>
            <a:endParaRPr lang="en-US" sz="1300" kern="1200" dirty="0">
              <a:solidFill>
                <a:schemeClr val="bg2">
                  <a:lumMod val="50000"/>
                </a:schemeClr>
              </a:solidFill>
              <a:latin typeface="Segoe UI" panose="020B0502040204020203" pitchFamily="34" charset="0"/>
              <a:cs typeface="Segoe UI" panose="020B0502040204020203" pitchFamily="34" charset="0"/>
            </a:endParaRPr>
          </a:p>
          <a:p>
            <a:pPr marL="0" lvl="1" defTabSz="622300">
              <a:lnSpc>
                <a:spcPct val="90000"/>
              </a:lnSpc>
              <a:spcBef>
                <a:spcPct val="0"/>
              </a:spcBef>
              <a:spcAft>
                <a:spcPct val="15000"/>
              </a:spcAft>
            </a:pPr>
            <a:r>
              <a:rPr lang="en-US" sz="1300" b="1" kern="1200" dirty="0">
                <a:solidFill>
                  <a:schemeClr val="bg2">
                    <a:lumMod val="50000"/>
                  </a:schemeClr>
                </a:solidFill>
                <a:latin typeface="Segoe UI" panose="020B0502040204020203" pitchFamily="34" charset="0"/>
                <a:cs typeface="Segoe UI" panose="020B0502040204020203" pitchFamily="34" charset="0"/>
              </a:rPr>
              <a:t>Natural Language Processing</a:t>
            </a:r>
            <a:r>
              <a:rPr lang="en-US" sz="1300" kern="1200" dirty="0">
                <a:solidFill>
                  <a:schemeClr val="bg2">
                    <a:lumMod val="50000"/>
                  </a:schemeClr>
                </a:solidFill>
                <a:latin typeface="Segoe UI" panose="020B0502040204020203" pitchFamily="34" charset="0"/>
                <a:cs typeface="Segoe UI" panose="020B0502040204020203" pitchFamily="34" charset="0"/>
              </a:rPr>
              <a:t>     </a:t>
            </a:r>
          </a:p>
          <a:p>
            <a:pPr marL="285750" lvl="1" indent="-285750" defTabSz="622300">
              <a:lnSpc>
                <a:spcPct val="90000"/>
              </a:lnSpc>
              <a:spcBef>
                <a:spcPct val="0"/>
              </a:spcBef>
              <a:spcAft>
                <a:spcPct val="15000"/>
              </a:spcAft>
              <a:buFont typeface="Arial" panose="020B0604020202020204" pitchFamily="34" charset="0"/>
              <a:buChar char="•"/>
            </a:pPr>
            <a:r>
              <a:rPr lang="en-US" sz="1300" kern="1200" dirty="0">
                <a:solidFill>
                  <a:schemeClr val="bg2">
                    <a:lumMod val="50000"/>
                  </a:schemeClr>
                </a:solidFill>
                <a:latin typeface="Segoe UI" panose="020B0502040204020203" pitchFamily="34" charset="0"/>
                <a:cs typeface="Segoe UI" panose="020B0502040204020203" pitchFamily="34" charset="0"/>
              </a:rPr>
              <a:t>Analyze dimensional insights &amp; relationships by automated tagging</a:t>
            </a:r>
          </a:p>
        </p:txBody>
      </p:sp>
      <p:sp>
        <p:nvSpPr>
          <p:cNvPr id="32" name="Rectangle 31">
            <a:extLst>
              <a:ext uri="{FF2B5EF4-FFF2-40B4-BE49-F238E27FC236}">
                <a16:creationId xmlns:a16="http://schemas.microsoft.com/office/drawing/2014/main" id="{E2DABEBD-033C-4511-A0C3-34EC6CB564C2}"/>
              </a:ext>
            </a:extLst>
          </p:cNvPr>
          <p:cNvSpPr/>
          <p:nvPr/>
        </p:nvSpPr>
        <p:spPr>
          <a:xfrm>
            <a:off x="1433065" y="1142796"/>
            <a:ext cx="2377440" cy="590931"/>
          </a:xfrm>
          <a:prstGeom prst="rect">
            <a:avLst/>
          </a:prstGeom>
        </p:spPr>
        <p:txBody>
          <a:bodyPr wrap="square">
            <a:spAutoFit/>
          </a:bodyPr>
          <a:lstStyle/>
          <a:p>
            <a:pPr lvl="0" algn="ctr" defTabSz="889000">
              <a:lnSpc>
                <a:spcPct val="90000"/>
              </a:lnSpc>
              <a:spcBef>
                <a:spcPct val="0"/>
              </a:spcBef>
              <a:spcAft>
                <a:spcPct val="35000"/>
              </a:spcAft>
            </a:pPr>
            <a:r>
              <a:rPr lang="en-US" dirty="0">
                <a:ln w="0"/>
                <a:solidFill>
                  <a:schemeClr val="bg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…getting the data together</a:t>
            </a:r>
          </a:p>
        </p:txBody>
      </p:sp>
      <p:sp>
        <p:nvSpPr>
          <p:cNvPr id="33" name="Rectangle 32">
            <a:extLst>
              <a:ext uri="{FF2B5EF4-FFF2-40B4-BE49-F238E27FC236}">
                <a16:creationId xmlns:a16="http://schemas.microsoft.com/office/drawing/2014/main" id="{E5ADF55C-74E3-4C38-921B-2FCE2B19BC87}"/>
              </a:ext>
            </a:extLst>
          </p:cNvPr>
          <p:cNvSpPr/>
          <p:nvPr/>
        </p:nvSpPr>
        <p:spPr>
          <a:xfrm>
            <a:off x="4836371" y="1140097"/>
            <a:ext cx="2377440" cy="590931"/>
          </a:xfrm>
          <a:prstGeom prst="rect">
            <a:avLst/>
          </a:prstGeom>
        </p:spPr>
        <p:txBody>
          <a:bodyPr wrap="square">
            <a:spAutoFit/>
          </a:bodyPr>
          <a:lstStyle/>
          <a:p>
            <a:pPr lvl="0" algn="ctr" defTabSz="889000">
              <a:lnSpc>
                <a:spcPct val="90000"/>
              </a:lnSpc>
              <a:spcBef>
                <a:spcPct val="0"/>
              </a:spcBef>
              <a:spcAft>
                <a:spcPct val="35000"/>
              </a:spcAft>
            </a:pPr>
            <a:r>
              <a:rPr lang="en-US" dirty="0">
                <a:ln w="0"/>
                <a:solidFill>
                  <a:schemeClr val="bg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…making sense of the data</a:t>
            </a:r>
          </a:p>
        </p:txBody>
      </p:sp>
      <p:sp>
        <p:nvSpPr>
          <p:cNvPr id="34" name="Rectangle 33">
            <a:extLst>
              <a:ext uri="{FF2B5EF4-FFF2-40B4-BE49-F238E27FC236}">
                <a16:creationId xmlns:a16="http://schemas.microsoft.com/office/drawing/2014/main" id="{9F8805D3-BC53-4473-95C4-6F11E12CCCEC}"/>
              </a:ext>
            </a:extLst>
          </p:cNvPr>
          <p:cNvSpPr/>
          <p:nvPr/>
        </p:nvSpPr>
        <p:spPr>
          <a:xfrm>
            <a:off x="8231896" y="1139988"/>
            <a:ext cx="2377440" cy="590931"/>
          </a:xfrm>
          <a:prstGeom prst="rect">
            <a:avLst/>
          </a:prstGeom>
        </p:spPr>
        <p:txBody>
          <a:bodyPr wrap="square">
            <a:spAutoFit/>
          </a:bodyPr>
          <a:lstStyle/>
          <a:p>
            <a:pPr lvl="0" algn="ctr" defTabSz="889000">
              <a:lnSpc>
                <a:spcPct val="90000"/>
              </a:lnSpc>
              <a:spcBef>
                <a:spcPct val="0"/>
              </a:spcBef>
              <a:spcAft>
                <a:spcPct val="35000"/>
              </a:spcAft>
            </a:pPr>
            <a:r>
              <a:rPr lang="en-US" dirty="0">
                <a:ln w="0"/>
                <a:solidFill>
                  <a:schemeClr val="bg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...applying AI &amp; ML to drive impact</a:t>
            </a:r>
          </a:p>
        </p:txBody>
      </p:sp>
      <p:sp>
        <p:nvSpPr>
          <p:cNvPr id="35" name="Freeform 17">
            <a:extLst>
              <a:ext uri="{FF2B5EF4-FFF2-40B4-BE49-F238E27FC236}">
                <a16:creationId xmlns:a16="http://schemas.microsoft.com/office/drawing/2014/main" id="{ED559A51-E823-4369-88CE-D2CC181AB0E3}"/>
              </a:ext>
            </a:extLst>
          </p:cNvPr>
          <p:cNvSpPr/>
          <p:nvPr/>
        </p:nvSpPr>
        <p:spPr>
          <a:xfrm>
            <a:off x="8295119" y="2110462"/>
            <a:ext cx="2331780" cy="3448803"/>
          </a:xfrm>
          <a:custGeom>
            <a:avLst/>
            <a:gdLst>
              <a:gd name="connsiteX0" fmla="*/ 0 w 2673382"/>
              <a:gd name="connsiteY0" fmla="*/ 0 h 2779673"/>
              <a:gd name="connsiteX1" fmla="*/ 2673382 w 2673382"/>
              <a:gd name="connsiteY1" fmla="*/ 0 h 2779673"/>
              <a:gd name="connsiteX2" fmla="*/ 2673382 w 2673382"/>
              <a:gd name="connsiteY2" fmla="*/ 2779673 h 2779673"/>
              <a:gd name="connsiteX3" fmla="*/ 0 w 2673382"/>
              <a:gd name="connsiteY3" fmla="*/ 2779673 h 2779673"/>
              <a:gd name="connsiteX4" fmla="*/ 0 w 2673382"/>
              <a:gd name="connsiteY4" fmla="*/ 0 h 2779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382" h="2779673">
                <a:moveTo>
                  <a:pt x="0" y="0"/>
                </a:moveTo>
                <a:lnTo>
                  <a:pt x="2673382" y="0"/>
                </a:lnTo>
                <a:lnTo>
                  <a:pt x="2673382" y="2779673"/>
                </a:lnTo>
                <a:lnTo>
                  <a:pt x="0" y="2779673"/>
                </a:lnTo>
                <a:lnTo>
                  <a:pt x="0" y="0"/>
                </a:lnTo>
                <a:close/>
              </a:path>
            </a:pathLst>
          </a:custGeom>
          <a:solidFill>
            <a:schemeClr val="bg1"/>
          </a:solidFill>
          <a:ln>
            <a:noFill/>
          </a:ln>
          <a:effectLst/>
        </p:spPr>
        <p:style>
          <a:lnRef idx="2">
            <a:schemeClr val="dk1"/>
          </a:lnRef>
          <a:fillRef idx="1">
            <a:schemeClr val="lt1"/>
          </a:fillRef>
          <a:effectRef idx="0">
            <a:schemeClr val="dk1"/>
          </a:effectRef>
          <a:fontRef idx="minor">
            <a:schemeClr val="dk1"/>
          </a:fontRef>
        </p:style>
        <p:txBody>
          <a:bodyPr spcFirstLastPara="0" vert="horz" wrap="square" lIns="76200" tIns="76200" rIns="76200" bIns="76200" numCol="1" spcCol="1270" anchor="t" anchorCtr="0">
            <a:noAutofit/>
          </a:bodyPr>
          <a:lstStyle/>
          <a:p>
            <a:pPr marL="0" lvl="1" defTabSz="622300">
              <a:lnSpc>
                <a:spcPct val="90000"/>
              </a:lnSpc>
              <a:spcBef>
                <a:spcPct val="0"/>
              </a:spcBef>
              <a:spcAft>
                <a:spcPct val="15000"/>
              </a:spcAft>
            </a:pPr>
            <a:r>
              <a:rPr lang="en-IN" sz="1300" b="1" dirty="0">
                <a:solidFill>
                  <a:schemeClr val="bg2">
                    <a:lumMod val="50000"/>
                  </a:schemeClr>
                </a:solidFill>
                <a:latin typeface="Segoe UI" panose="020B0502040204020203" pitchFamily="34" charset="0"/>
                <a:cs typeface="Segoe UI" panose="020B0502040204020203" pitchFamily="34" charset="0"/>
              </a:rPr>
              <a:t>Real Time Analytics </a:t>
            </a:r>
          </a:p>
          <a:p>
            <a:pPr marL="285750" lvl="1" indent="-285750" defTabSz="622300">
              <a:lnSpc>
                <a:spcPct val="90000"/>
              </a:lnSpc>
              <a:spcBef>
                <a:spcPct val="0"/>
              </a:spcBef>
              <a:spcAft>
                <a:spcPct val="15000"/>
              </a:spcAft>
              <a:buFont typeface="Arial" panose="020B0604020202020204" pitchFamily="34" charset="0"/>
              <a:buChar char="•"/>
            </a:pPr>
            <a:r>
              <a:rPr lang="en-US" sz="1300" kern="1200" dirty="0">
                <a:solidFill>
                  <a:schemeClr val="bg2">
                    <a:lumMod val="50000"/>
                  </a:schemeClr>
                </a:solidFill>
                <a:latin typeface="Segoe UI" panose="020B0502040204020203" pitchFamily="34" charset="0"/>
                <a:cs typeface="Segoe UI" panose="020B0502040204020203" pitchFamily="34" charset="0"/>
              </a:rPr>
              <a:t>Experience in sub-second big data processing for real time applications</a:t>
            </a:r>
          </a:p>
          <a:p>
            <a:pPr marL="114300" lvl="1" indent="-114300" algn="l" defTabSz="622300">
              <a:lnSpc>
                <a:spcPct val="90000"/>
              </a:lnSpc>
              <a:spcBef>
                <a:spcPct val="0"/>
              </a:spcBef>
              <a:spcAft>
                <a:spcPct val="15000"/>
              </a:spcAft>
              <a:buChar char="••"/>
            </a:pPr>
            <a:endParaRPr lang="en-US" sz="1300" kern="1200" dirty="0">
              <a:solidFill>
                <a:schemeClr val="bg2">
                  <a:lumMod val="50000"/>
                </a:schemeClr>
              </a:solidFill>
              <a:latin typeface="Segoe UI" panose="020B0502040204020203" pitchFamily="34" charset="0"/>
              <a:cs typeface="Segoe UI" panose="020B0502040204020203" pitchFamily="34" charset="0"/>
            </a:endParaRPr>
          </a:p>
          <a:p>
            <a:pPr marL="0" lvl="1" defTabSz="622300">
              <a:lnSpc>
                <a:spcPct val="90000"/>
              </a:lnSpc>
              <a:spcBef>
                <a:spcPct val="0"/>
              </a:spcBef>
              <a:spcAft>
                <a:spcPct val="15000"/>
              </a:spcAft>
            </a:pPr>
            <a:r>
              <a:rPr lang="en-IN" sz="1300" b="1" dirty="0">
                <a:solidFill>
                  <a:schemeClr val="bg2">
                    <a:lumMod val="50000"/>
                  </a:schemeClr>
                </a:solidFill>
                <a:latin typeface="Segoe UI" panose="020B0502040204020203" pitchFamily="34" charset="0"/>
                <a:cs typeface="Segoe UI" panose="020B0502040204020203" pitchFamily="34" charset="0"/>
              </a:rPr>
              <a:t>Deep Learning &amp; AI</a:t>
            </a:r>
          </a:p>
          <a:p>
            <a:pPr marL="285750" lvl="1" indent="-285750" defTabSz="622300">
              <a:lnSpc>
                <a:spcPct val="90000"/>
              </a:lnSpc>
              <a:spcBef>
                <a:spcPct val="0"/>
              </a:spcBef>
              <a:spcAft>
                <a:spcPct val="15000"/>
              </a:spcAft>
              <a:buFont typeface="Arial" panose="020B0604020202020204" pitchFamily="34" charset="0"/>
              <a:buChar char="•"/>
            </a:pPr>
            <a:r>
              <a:rPr lang="en-US" sz="1300" dirty="0">
                <a:solidFill>
                  <a:schemeClr val="bg2">
                    <a:lumMod val="50000"/>
                  </a:schemeClr>
                </a:solidFill>
                <a:latin typeface="Segoe UI" panose="020B0502040204020203" pitchFamily="34" charset="0"/>
                <a:cs typeface="Segoe UI" panose="020B0502040204020203" pitchFamily="34" charset="0"/>
              </a:rPr>
              <a:t>Self governing systems leveraging AI &amp; eliminating manual intervention</a:t>
            </a:r>
          </a:p>
          <a:p>
            <a:pPr marL="285750" lvl="1" indent="-285750" defTabSz="622300">
              <a:lnSpc>
                <a:spcPct val="90000"/>
              </a:lnSpc>
              <a:spcBef>
                <a:spcPct val="0"/>
              </a:spcBef>
              <a:spcAft>
                <a:spcPct val="15000"/>
              </a:spcAft>
              <a:buFont typeface="Arial" panose="020B0604020202020204" pitchFamily="34" charset="0"/>
              <a:buChar char="•"/>
            </a:pPr>
            <a:endParaRPr lang="en-IN" sz="1300" b="1" dirty="0">
              <a:solidFill>
                <a:schemeClr val="bg2">
                  <a:lumMod val="50000"/>
                </a:schemeClr>
              </a:solidFill>
              <a:latin typeface="Segoe UI" panose="020B0502040204020203" pitchFamily="34" charset="0"/>
              <a:cs typeface="Segoe UI" panose="020B0502040204020203" pitchFamily="34" charset="0"/>
            </a:endParaRPr>
          </a:p>
          <a:p>
            <a:pPr marL="0" lvl="1" defTabSz="622300">
              <a:lnSpc>
                <a:spcPct val="90000"/>
              </a:lnSpc>
              <a:spcBef>
                <a:spcPct val="0"/>
              </a:spcBef>
              <a:spcAft>
                <a:spcPct val="15000"/>
              </a:spcAft>
            </a:pPr>
            <a:r>
              <a:rPr lang="en-IN" sz="1300" b="1" dirty="0">
                <a:solidFill>
                  <a:schemeClr val="bg2">
                    <a:lumMod val="50000"/>
                  </a:schemeClr>
                </a:solidFill>
                <a:latin typeface="Segoe UI" panose="020B0502040204020203" pitchFamily="34" charset="0"/>
                <a:cs typeface="Segoe UI" panose="020B0502040204020203" pitchFamily="34" charset="0"/>
              </a:rPr>
              <a:t>Machine Learning </a:t>
            </a:r>
          </a:p>
          <a:p>
            <a:pPr marL="285750" lvl="1" indent="-285750" defTabSz="622300">
              <a:lnSpc>
                <a:spcPct val="90000"/>
              </a:lnSpc>
              <a:spcBef>
                <a:spcPct val="0"/>
              </a:spcBef>
              <a:spcAft>
                <a:spcPct val="15000"/>
              </a:spcAft>
              <a:buFont typeface="Arial" panose="020B0604020202020204" pitchFamily="34" charset="0"/>
              <a:buChar char="•"/>
            </a:pPr>
            <a:r>
              <a:rPr lang="en-IN" sz="1300" dirty="0">
                <a:solidFill>
                  <a:schemeClr val="bg2">
                    <a:lumMod val="50000"/>
                  </a:schemeClr>
                </a:solidFill>
                <a:latin typeface="Segoe UI" panose="020B0502040204020203" pitchFamily="34" charset="0"/>
                <a:cs typeface="Segoe UI" panose="020B0502040204020203" pitchFamily="34" charset="0"/>
              </a:rPr>
              <a:t>Deep experience with various machine learning algorithms, including Ensemble Learning, Neural Networks, etc.</a:t>
            </a:r>
            <a:endParaRPr lang="en-US" sz="1300" dirty="0">
              <a:solidFill>
                <a:schemeClr val="bg2">
                  <a:lumMod val="50000"/>
                </a:schemeClr>
              </a:solidFill>
              <a:latin typeface="Segoe UI" panose="020B0502040204020203" pitchFamily="34" charset="0"/>
              <a:cs typeface="Segoe UI" panose="020B0502040204020203" pitchFamily="34" charset="0"/>
            </a:endParaRPr>
          </a:p>
        </p:txBody>
      </p:sp>
      <p:sp>
        <p:nvSpPr>
          <p:cNvPr id="36" name="Freeform 18">
            <a:extLst>
              <a:ext uri="{FF2B5EF4-FFF2-40B4-BE49-F238E27FC236}">
                <a16:creationId xmlns:a16="http://schemas.microsoft.com/office/drawing/2014/main" id="{5BD146DE-39C3-4088-8C00-9FBD80D0D32C}"/>
              </a:ext>
            </a:extLst>
          </p:cNvPr>
          <p:cNvSpPr/>
          <p:nvPr/>
        </p:nvSpPr>
        <p:spPr>
          <a:xfrm>
            <a:off x="1344062" y="2184893"/>
            <a:ext cx="2560320" cy="3365688"/>
          </a:xfrm>
          <a:custGeom>
            <a:avLst/>
            <a:gdLst>
              <a:gd name="connsiteX0" fmla="*/ 0 w 2673382"/>
              <a:gd name="connsiteY0" fmla="*/ 0 h 2779673"/>
              <a:gd name="connsiteX1" fmla="*/ 2673382 w 2673382"/>
              <a:gd name="connsiteY1" fmla="*/ 0 h 2779673"/>
              <a:gd name="connsiteX2" fmla="*/ 2673382 w 2673382"/>
              <a:gd name="connsiteY2" fmla="*/ 2779673 h 2779673"/>
              <a:gd name="connsiteX3" fmla="*/ 0 w 2673382"/>
              <a:gd name="connsiteY3" fmla="*/ 2779673 h 2779673"/>
              <a:gd name="connsiteX4" fmla="*/ 0 w 2673382"/>
              <a:gd name="connsiteY4" fmla="*/ 0 h 2779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382" h="2779673">
                <a:moveTo>
                  <a:pt x="0" y="0"/>
                </a:moveTo>
                <a:lnTo>
                  <a:pt x="2673382" y="0"/>
                </a:lnTo>
                <a:lnTo>
                  <a:pt x="2673382" y="2779673"/>
                </a:lnTo>
                <a:lnTo>
                  <a:pt x="0" y="2779673"/>
                </a:lnTo>
                <a:lnTo>
                  <a:pt x="0" y="0"/>
                </a:lnTo>
                <a:close/>
              </a:path>
            </a:pathLst>
          </a:custGeom>
          <a:solidFill>
            <a:schemeClr val="bg1"/>
          </a:solidFill>
          <a:ln>
            <a:noFill/>
          </a:ln>
          <a:effectLst/>
        </p:spPr>
        <p:style>
          <a:lnRef idx="2">
            <a:schemeClr val="dk1"/>
          </a:lnRef>
          <a:fillRef idx="1">
            <a:schemeClr val="lt1"/>
          </a:fillRef>
          <a:effectRef idx="0">
            <a:schemeClr val="dk1"/>
          </a:effectRef>
          <a:fontRef idx="minor">
            <a:schemeClr val="dk1"/>
          </a:fontRef>
        </p:style>
        <p:txBody>
          <a:bodyPr spcFirstLastPara="0" vert="horz" wrap="square" lIns="76200" tIns="76200" rIns="76200" bIns="76200" numCol="1" spcCol="1270" anchor="t" anchorCtr="0">
            <a:noAutofit/>
          </a:bodyPr>
          <a:lstStyle/>
          <a:p>
            <a:pPr marL="0" lvl="1" algn="l" defTabSz="622300">
              <a:lnSpc>
                <a:spcPct val="90000"/>
              </a:lnSpc>
              <a:spcBef>
                <a:spcPct val="0"/>
              </a:spcBef>
              <a:spcAft>
                <a:spcPct val="15000"/>
              </a:spcAft>
            </a:pPr>
            <a:r>
              <a:rPr lang="en-IN" sz="1300" b="1" kern="1200" dirty="0">
                <a:solidFill>
                  <a:schemeClr val="tx1">
                    <a:lumMod val="50000"/>
                    <a:lumOff val="50000"/>
                  </a:schemeClr>
                </a:solidFill>
                <a:latin typeface="Segoe UI" panose="020B0502040204020203" pitchFamily="34" charset="0"/>
                <a:cs typeface="Segoe UI" panose="020B0502040204020203" pitchFamily="34" charset="0"/>
              </a:rPr>
              <a:t>Data Acquisition</a:t>
            </a:r>
          </a:p>
          <a:p>
            <a:pPr marL="285750" lvl="1" indent="-285750" defTabSz="622300">
              <a:lnSpc>
                <a:spcPct val="90000"/>
              </a:lnSpc>
              <a:spcBef>
                <a:spcPct val="0"/>
              </a:spcBef>
              <a:spcAft>
                <a:spcPct val="15000"/>
              </a:spcAft>
              <a:buFont typeface="Arial" panose="020B0604020202020204" pitchFamily="34" charset="0"/>
              <a:buChar char="•"/>
            </a:pPr>
            <a:r>
              <a:rPr lang="en-IN" sz="1300" dirty="0">
                <a:solidFill>
                  <a:schemeClr val="tx1">
                    <a:lumMod val="50000"/>
                    <a:lumOff val="50000"/>
                  </a:schemeClr>
                </a:solidFill>
                <a:latin typeface="Segoe UI" panose="020B0502040204020203" pitchFamily="34" charset="0"/>
                <a:cs typeface="Segoe UI" panose="020B0502040204020203" pitchFamily="34" charset="0"/>
              </a:rPr>
              <a:t>Acquiring &amp; consolidating the disparate data sources. </a:t>
            </a:r>
          </a:p>
          <a:p>
            <a:pPr marL="114300" lvl="1" indent="-114300" algn="l" defTabSz="622300">
              <a:lnSpc>
                <a:spcPct val="90000"/>
              </a:lnSpc>
              <a:spcBef>
                <a:spcPct val="0"/>
              </a:spcBef>
              <a:spcAft>
                <a:spcPct val="15000"/>
              </a:spcAft>
              <a:buChar char="••"/>
            </a:pPr>
            <a:endParaRPr lang="en-IN" sz="1300" b="1" kern="1200" dirty="0">
              <a:solidFill>
                <a:schemeClr val="tx1">
                  <a:lumMod val="50000"/>
                  <a:lumOff val="50000"/>
                </a:schemeClr>
              </a:solidFill>
              <a:latin typeface="Segoe UI" panose="020B0502040204020203" pitchFamily="34" charset="0"/>
              <a:cs typeface="Segoe UI" panose="020B0502040204020203" pitchFamily="34" charset="0"/>
            </a:endParaRPr>
          </a:p>
          <a:p>
            <a:pPr marL="0" lvl="1" algn="l" defTabSz="622300">
              <a:lnSpc>
                <a:spcPct val="90000"/>
              </a:lnSpc>
              <a:spcBef>
                <a:spcPct val="0"/>
              </a:spcBef>
              <a:spcAft>
                <a:spcPct val="15000"/>
              </a:spcAft>
            </a:pPr>
            <a:r>
              <a:rPr lang="en-IN" sz="1300" b="1" kern="1200" dirty="0">
                <a:solidFill>
                  <a:schemeClr val="tx1">
                    <a:lumMod val="50000"/>
                    <a:lumOff val="50000"/>
                  </a:schemeClr>
                </a:solidFill>
                <a:latin typeface="Segoe UI" panose="020B0502040204020203" pitchFamily="34" charset="0"/>
                <a:cs typeface="Segoe UI" panose="020B0502040204020203" pitchFamily="34" charset="0"/>
              </a:rPr>
              <a:t>Data Engineering </a:t>
            </a:r>
          </a:p>
          <a:p>
            <a:pPr marL="285750" lvl="1" indent="-285750" algn="l" defTabSz="622300">
              <a:lnSpc>
                <a:spcPct val="90000"/>
              </a:lnSpc>
              <a:spcBef>
                <a:spcPct val="0"/>
              </a:spcBef>
              <a:spcAft>
                <a:spcPct val="15000"/>
              </a:spcAft>
              <a:buFont typeface="Arial" panose="020B0604020202020204" pitchFamily="34" charset="0"/>
              <a:buChar char="•"/>
            </a:pPr>
            <a:r>
              <a:rPr lang="en-IN" sz="1300" dirty="0">
                <a:solidFill>
                  <a:schemeClr val="tx1">
                    <a:lumMod val="50000"/>
                    <a:lumOff val="50000"/>
                  </a:schemeClr>
                </a:solidFill>
                <a:latin typeface="Segoe UI" panose="020B0502040204020203" pitchFamily="34" charset="0"/>
                <a:cs typeface="Segoe UI" panose="020B0502040204020203" pitchFamily="34" charset="0"/>
              </a:rPr>
              <a:t>Integrating various forms of data into centralized data lake using on-premise &amp; cloud based technologies</a:t>
            </a:r>
            <a:endParaRPr lang="en-US" sz="1300" dirty="0">
              <a:solidFill>
                <a:schemeClr val="tx1">
                  <a:lumMod val="50000"/>
                  <a:lumOff val="50000"/>
                </a:schemeClr>
              </a:solidFill>
              <a:latin typeface="Segoe UI" panose="020B0502040204020203" pitchFamily="34" charset="0"/>
              <a:cs typeface="Segoe UI" panose="020B0502040204020203" pitchFamily="34" charset="0"/>
            </a:endParaRPr>
          </a:p>
          <a:p>
            <a:pPr marL="0" lvl="1" algn="l" defTabSz="622300">
              <a:lnSpc>
                <a:spcPct val="90000"/>
              </a:lnSpc>
              <a:spcBef>
                <a:spcPct val="0"/>
              </a:spcBef>
              <a:spcAft>
                <a:spcPct val="15000"/>
              </a:spcAft>
            </a:pPr>
            <a:r>
              <a:rPr lang="en-IN" sz="1300" dirty="0">
                <a:solidFill>
                  <a:schemeClr val="tx1">
                    <a:lumMod val="50000"/>
                    <a:lumOff val="50000"/>
                  </a:schemeClr>
                </a:solidFill>
                <a:latin typeface="Segoe UI" panose="020B0502040204020203" pitchFamily="34" charset="0"/>
                <a:cs typeface="Segoe UI" panose="020B0502040204020203" pitchFamily="34" charset="0"/>
              </a:rPr>
              <a:t>  </a:t>
            </a:r>
            <a:endParaRPr lang="en-IN" sz="1300" kern="1200" dirty="0">
              <a:solidFill>
                <a:schemeClr val="tx1">
                  <a:lumMod val="50000"/>
                  <a:lumOff val="50000"/>
                </a:schemeClr>
              </a:solidFill>
              <a:latin typeface="Segoe UI" panose="020B0502040204020203" pitchFamily="34" charset="0"/>
              <a:cs typeface="Segoe UI" panose="020B0502040204020203" pitchFamily="34" charset="0"/>
            </a:endParaRPr>
          </a:p>
          <a:p>
            <a:pPr marL="0" lvl="1" algn="l" defTabSz="622300">
              <a:lnSpc>
                <a:spcPct val="90000"/>
              </a:lnSpc>
              <a:spcBef>
                <a:spcPct val="0"/>
              </a:spcBef>
              <a:spcAft>
                <a:spcPct val="15000"/>
              </a:spcAft>
            </a:pPr>
            <a:r>
              <a:rPr lang="en-IN" sz="1300" b="1" kern="1200" dirty="0">
                <a:solidFill>
                  <a:schemeClr val="tx1">
                    <a:lumMod val="50000"/>
                    <a:lumOff val="50000"/>
                  </a:schemeClr>
                </a:solidFill>
                <a:latin typeface="Segoe UI" panose="020B0502040204020203" pitchFamily="34" charset="0"/>
                <a:cs typeface="Segoe UI" panose="020B0502040204020203" pitchFamily="34" charset="0"/>
              </a:rPr>
              <a:t>Data Processing</a:t>
            </a:r>
          </a:p>
          <a:p>
            <a:pPr marL="285750" lvl="1" indent="-285750" algn="l" defTabSz="622300">
              <a:lnSpc>
                <a:spcPct val="90000"/>
              </a:lnSpc>
              <a:spcBef>
                <a:spcPct val="0"/>
              </a:spcBef>
              <a:spcAft>
                <a:spcPct val="15000"/>
              </a:spcAft>
              <a:buFont typeface="Arial" panose="020B0604020202020204" pitchFamily="34" charset="0"/>
              <a:buChar char="•"/>
            </a:pPr>
            <a:r>
              <a:rPr lang="en-IN" sz="1300" dirty="0">
                <a:solidFill>
                  <a:schemeClr val="tx1">
                    <a:lumMod val="50000"/>
                    <a:lumOff val="50000"/>
                  </a:schemeClr>
                </a:solidFill>
                <a:latin typeface="Segoe UI" panose="020B0502040204020203" pitchFamily="34" charset="0"/>
                <a:cs typeface="Segoe UI" panose="020B0502040204020203" pitchFamily="34" charset="0"/>
              </a:rPr>
              <a:t>Process various forms of disparate data – Structured, Unstructured, Physical, Human Interactions, Machine Generated, Real Time etc</a:t>
            </a:r>
            <a:endParaRPr lang="en-IN" sz="1300" kern="1200" dirty="0">
              <a:solidFill>
                <a:schemeClr val="tx1">
                  <a:lumMod val="50000"/>
                  <a:lumOff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64112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Integrating Data from Multiple Sources</a:t>
            </a:r>
          </a:p>
        </p:txBody>
      </p:sp>
      <p:cxnSp>
        <p:nvCxnSpPr>
          <p:cNvPr id="142" name="Straight Arrow Connector 141"/>
          <p:cNvCxnSpPr>
            <a:cxnSpLocks/>
          </p:cNvCxnSpPr>
          <p:nvPr/>
        </p:nvCxnSpPr>
        <p:spPr>
          <a:xfrm>
            <a:off x="8928692" y="3219952"/>
            <a:ext cx="944496" cy="0"/>
          </a:xfrm>
          <a:prstGeom prst="straightConnector1">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43" name="Straight Arrow Connector 142"/>
          <p:cNvCxnSpPr>
            <a:cxnSpLocks/>
          </p:cNvCxnSpPr>
          <p:nvPr/>
        </p:nvCxnSpPr>
        <p:spPr>
          <a:xfrm>
            <a:off x="8928692" y="3992278"/>
            <a:ext cx="944496" cy="0"/>
          </a:xfrm>
          <a:prstGeom prst="straightConnector1">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44" name="Straight Arrow Connector 143"/>
          <p:cNvCxnSpPr>
            <a:cxnSpLocks/>
          </p:cNvCxnSpPr>
          <p:nvPr/>
        </p:nvCxnSpPr>
        <p:spPr>
          <a:xfrm flipV="1">
            <a:off x="9144507" y="4763187"/>
            <a:ext cx="728680" cy="4764"/>
          </a:xfrm>
          <a:prstGeom prst="straightConnector1">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48" name="Rectangle 147"/>
          <p:cNvSpPr/>
          <p:nvPr/>
        </p:nvSpPr>
        <p:spPr bwMode="auto">
          <a:xfrm>
            <a:off x="4107522" y="2474608"/>
            <a:ext cx="4527079" cy="1445274"/>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Data Mart / Data Lake</a:t>
            </a:r>
          </a:p>
        </p:txBody>
      </p:sp>
      <p:grpSp>
        <p:nvGrpSpPr>
          <p:cNvPr id="125" name="Group 124"/>
          <p:cNvGrpSpPr/>
          <p:nvPr/>
        </p:nvGrpSpPr>
        <p:grpSpPr>
          <a:xfrm>
            <a:off x="541382" y="1491032"/>
            <a:ext cx="3067911" cy="4059614"/>
            <a:chOff x="58035" y="1888784"/>
            <a:chExt cx="3403362" cy="4503501"/>
          </a:xfrm>
        </p:grpSpPr>
        <p:sp>
          <p:nvSpPr>
            <p:cNvPr id="126" name="Rectangle 125"/>
            <p:cNvSpPr/>
            <p:nvPr/>
          </p:nvSpPr>
          <p:spPr bwMode="auto">
            <a:xfrm>
              <a:off x="1587823" y="1888784"/>
              <a:ext cx="1513574" cy="3793810"/>
            </a:xfrm>
            <a:prstGeom prst="rect">
              <a:avLst/>
            </a:prstGeom>
            <a:solidFill>
              <a:schemeClr val="bg1">
                <a:lumMod val="95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50000"/>
                </a:lnSpc>
              </a:pP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Data Integration</a:t>
              </a:r>
              <a:endParaRPr lang="en-IN" sz="12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cxnSp>
          <p:nvCxnSpPr>
            <p:cNvPr id="127" name="Straight Arrow Connector 126"/>
            <p:cNvCxnSpPr/>
            <p:nvPr/>
          </p:nvCxnSpPr>
          <p:spPr>
            <a:xfrm flipV="1">
              <a:off x="3101397" y="3782492"/>
              <a:ext cx="360000" cy="0"/>
            </a:xfrm>
            <a:prstGeom prst="straightConnector1">
              <a:avLst/>
            </a:prstGeom>
            <a:ln w="38100">
              <a:solidFill>
                <a:schemeClr val="bg1">
                  <a:lumMod val="75000"/>
                </a:schemeClr>
              </a:solidFill>
              <a:tailEnd type="arrow"/>
            </a:ln>
          </p:spPr>
          <p:style>
            <a:lnRef idx="1">
              <a:schemeClr val="accent2"/>
            </a:lnRef>
            <a:fillRef idx="0">
              <a:schemeClr val="accent2"/>
            </a:fillRef>
            <a:effectRef idx="0">
              <a:schemeClr val="accent2"/>
            </a:effectRef>
            <a:fontRef idx="minor">
              <a:schemeClr val="tx1"/>
            </a:fontRef>
          </p:style>
        </p:cxnSp>
        <p:sp>
          <p:nvSpPr>
            <p:cNvPr id="128" name="Rectangle 127"/>
            <p:cNvSpPr/>
            <p:nvPr/>
          </p:nvSpPr>
          <p:spPr bwMode="auto">
            <a:xfrm>
              <a:off x="162674" y="1893224"/>
              <a:ext cx="1242478" cy="3776670"/>
            </a:xfrm>
            <a:prstGeom prst="rect">
              <a:avLst/>
            </a:prstGeom>
            <a:solidFill>
              <a:schemeClr val="bg1">
                <a:lumMod val="95000"/>
              </a:schemeClr>
            </a:solidFill>
            <a:ln>
              <a:noFill/>
              <a:headEnd/>
              <a:tailEnd/>
            </a:ln>
          </p:spPr>
          <p:style>
            <a:lnRef idx="2">
              <a:schemeClr val="accent1"/>
            </a:lnRef>
            <a:fillRef idx="1">
              <a:schemeClr val="lt1"/>
            </a:fillRef>
            <a:effectRef idx="0">
              <a:schemeClr val="accent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sz="1400" b="1" dirty="0">
                <a:solidFill>
                  <a:srgbClr val="0070C0"/>
                </a:solidFill>
                <a:latin typeface="Arial" panose="020B0604020202020204" pitchFamily="34" charset="0"/>
                <a:ea typeface="Segoe UI" panose="020B0502040204020203" pitchFamily="34" charset="0"/>
                <a:cs typeface="Arial" panose="020B0604020202020204" pitchFamily="34" charset="0"/>
              </a:endParaRPr>
            </a:p>
          </p:txBody>
        </p:sp>
        <p:sp>
          <p:nvSpPr>
            <p:cNvPr id="129" name="Rectangle 128"/>
            <p:cNvSpPr/>
            <p:nvPr/>
          </p:nvSpPr>
          <p:spPr bwMode="auto">
            <a:xfrm>
              <a:off x="1694900" y="1975729"/>
              <a:ext cx="1308080" cy="1508404"/>
            </a:xfrm>
            <a:prstGeom prst="rect">
              <a:avLst/>
            </a:prstGeom>
            <a:solidFill>
              <a:schemeClr val="bg1">
                <a:lumMod val="75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50000"/>
                </a:lnSpc>
              </a:pPr>
              <a:endPar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algn="ctr">
                <a:lnSpc>
                  <a:spcPct val="150000"/>
                </a:lnSpc>
              </a:pPr>
              <a:endPar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algn="ctr">
                <a:lnSpc>
                  <a:spcPct val="150000"/>
                </a:lnSpc>
              </a:pPr>
              <a:r>
                <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rPr>
                <a:t>Structured </a:t>
              </a:r>
              <a:endParaRPr lang="en-IN" sz="1200"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130" name="Rectangle 129"/>
            <p:cNvSpPr/>
            <p:nvPr/>
          </p:nvSpPr>
          <p:spPr bwMode="auto">
            <a:xfrm>
              <a:off x="1681663" y="4071528"/>
              <a:ext cx="1308080" cy="1508404"/>
            </a:xfrm>
            <a:prstGeom prst="rect">
              <a:avLst/>
            </a:prstGeom>
            <a:solidFill>
              <a:schemeClr val="bg1">
                <a:lumMod val="75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50000"/>
                </a:lnSpc>
              </a:pPr>
              <a:endPar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algn="ctr">
                <a:lnSpc>
                  <a:spcPct val="150000"/>
                </a:lnSpc>
              </a:pPr>
              <a:endPar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algn="ctr">
                <a:lnSpc>
                  <a:spcPct val="150000"/>
                </a:lnSpc>
              </a:pPr>
              <a:r>
                <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rPr>
                <a:t>Unstructured</a:t>
              </a:r>
              <a:endParaRPr lang="en-IN" sz="1200"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131" name="TextBox 2">
              <a:extLst>
                <a:ext uri="{FF2B5EF4-FFF2-40B4-BE49-F238E27FC236}">
                  <a16:creationId xmlns:a16="http://schemas.microsoft.com/office/drawing/2014/main" id="{86E0932B-348A-4C8F-8E43-4C37E1ABE4C7}"/>
                </a:ext>
              </a:extLst>
            </p:cNvPr>
            <p:cNvSpPr txBox="1"/>
            <p:nvPr/>
          </p:nvSpPr>
          <p:spPr>
            <a:xfrm>
              <a:off x="141544" y="2048801"/>
              <a:ext cx="1220745" cy="4780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100" dirty="0">
                  <a:solidFill>
                    <a:schemeClr val="tx2"/>
                  </a:solidFill>
                  <a:latin typeface="Arial" panose="020B0604020202020204" pitchFamily="34" charset="0"/>
                  <a:ea typeface="Segoe UI" panose="020B0502040204020203" pitchFamily="34" charset="0"/>
                  <a:cs typeface="Arial" panose="020B0604020202020204" pitchFamily="34" charset="0"/>
                </a:rPr>
                <a:t>Conventional Data Sources</a:t>
              </a:r>
            </a:p>
          </p:txBody>
        </p:sp>
        <p:sp>
          <p:nvSpPr>
            <p:cNvPr id="132" name="TextBox 42">
              <a:extLst>
                <a:ext uri="{FF2B5EF4-FFF2-40B4-BE49-F238E27FC236}">
                  <a16:creationId xmlns:a16="http://schemas.microsoft.com/office/drawing/2014/main" id="{A31D8553-C508-4786-9FBD-AE24DBC8B3B8}"/>
                </a:ext>
              </a:extLst>
            </p:cNvPr>
            <p:cNvSpPr txBox="1"/>
            <p:nvPr/>
          </p:nvSpPr>
          <p:spPr>
            <a:xfrm>
              <a:off x="58035" y="3030373"/>
              <a:ext cx="1447340" cy="4780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100" dirty="0">
                  <a:solidFill>
                    <a:schemeClr val="tx2"/>
                  </a:solidFill>
                  <a:latin typeface="Arial" panose="020B0604020202020204" pitchFamily="34" charset="0"/>
                  <a:ea typeface="Segoe UI" panose="020B0502040204020203" pitchFamily="34" charset="0"/>
                  <a:cs typeface="Arial" panose="020B0604020202020204" pitchFamily="34" charset="0"/>
                </a:rPr>
                <a:t>Unconventional Data Sources</a:t>
              </a:r>
            </a:p>
          </p:txBody>
        </p:sp>
        <p:sp>
          <p:nvSpPr>
            <p:cNvPr id="133" name="TextBox 43">
              <a:extLst>
                <a:ext uri="{FF2B5EF4-FFF2-40B4-BE49-F238E27FC236}">
                  <a16:creationId xmlns:a16="http://schemas.microsoft.com/office/drawing/2014/main" id="{7E6A7EE2-F002-4F56-8BC2-70F563944271}"/>
                </a:ext>
              </a:extLst>
            </p:cNvPr>
            <p:cNvSpPr txBox="1"/>
            <p:nvPr/>
          </p:nvSpPr>
          <p:spPr>
            <a:xfrm>
              <a:off x="145172" y="3868907"/>
              <a:ext cx="1329810" cy="4780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100" dirty="0">
                  <a:solidFill>
                    <a:schemeClr val="tx2"/>
                  </a:solidFill>
                  <a:latin typeface="Arial" panose="020B0604020202020204" pitchFamily="34" charset="0"/>
                  <a:ea typeface="Segoe UI" panose="020B0502040204020203" pitchFamily="34" charset="0"/>
                  <a:cs typeface="Arial" panose="020B0604020202020204" pitchFamily="34" charset="0"/>
                </a:rPr>
                <a:t>External Data Sources</a:t>
              </a:r>
            </a:p>
          </p:txBody>
        </p:sp>
        <p:sp>
          <p:nvSpPr>
            <p:cNvPr id="134" name="TextBox 44">
              <a:extLst>
                <a:ext uri="{FF2B5EF4-FFF2-40B4-BE49-F238E27FC236}">
                  <a16:creationId xmlns:a16="http://schemas.microsoft.com/office/drawing/2014/main" id="{90BEB28F-633A-4C6B-81F6-4A75FA61C5C4}"/>
                </a:ext>
              </a:extLst>
            </p:cNvPr>
            <p:cNvSpPr txBox="1"/>
            <p:nvPr/>
          </p:nvSpPr>
          <p:spPr>
            <a:xfrm>
              <a:off x="141999" y="4825684"/>
              <a:ext cx="1329810" cy="4780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100" dirty="0">
                  <a:solidFill>
                    <a:schemeClr val="tx2"/>
                  </a:solidFill>
                  <a:latin typeface="Arial" panose="020B0604020202020204" pitchFamily="34" charset="0"/>
                  <a:ea typeface="Segoe UI" panose="020B0502040204020203" pitchFamily="34" charset="0"/>
                  <a:cs typeface="Arial" panose="020B0604020202020204" pitchFamily="34" charset="0"/>
                </a:rPr>
                <a:t>Internal Data Sources</a:t>
              </a:r>
            </a:p>
          </p:txBody>
        </p:sp>
        <p:sp>
          <p:nvSpPr>
            <p:cNvPr id="135" name="TextBox 65"/>
            <p:cNvSpPr txBox="1"/>
            <p:nvPr/>
          </p:nvSpPr>
          <p:spPr>
            <a:xfrm>
              <a:off x="162674" y="6084998"/>
              <a:ext cx="2895248" cy="307287"/>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bg1">
                      <a:lumMod val="50000"/>
                    </a:schemeClr>
                  </a:solidFill>
                  <a:latin typeface="Arial" panose="020B0604020202020204" pitchFamily="34" charset="0"/>
                  <a:ea typeface="Segoe UI" panose="020B0502040204020203" pitchFamily="34" charset="0"/>
                  <a:cs typeface="Arial" panose="020B0604020202020204" pitchFamily="34" charset="0"/>
                </a:rPr>
                <a:t>Data Type specific ETL toolset</a:t>
              </a:r>
            </a:p>
          </p:txBody>
        </p:sp>
      </p:grpSp>
      <p:sp>
        <p:nvSpPr>
          <p:cNvPr id="118" name="Rectangle 117"/>
          <p:cNvSpPr/>
          <p:nvPr/>
        </p:nvSpPr>
        <p:spPr bwMode="auto">
          <a:xfrm>
            <a:off x="9867794" y="1547591"/>
            <a:ext cx="1395422" cy="412136"/>
          </a:xfrm>
          <a:prstGeom prst="rect">
            <a:avLst/>
          </a:prstGeom>
          <a:solidFill>
            <a:schemeClr val="accent2">
              <a:lumMod val="40000"/>
              <a:lumOff val="60000"/>
            </a:schemeClr>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50" b="1" dirty="0">
                <a:solidFill>
                  <a:schemeClr val="tx2"/>
                </a:solidFill>
                <a:latin typeface="Arial" panose="020B0604020202020204" pitchFamily="34" charset="0"/>
                <a:ea typeface="Segoe UI" panose="020B0502040204020203" pitchFamily="34" charset="0"/>
                <a:cs typeface="Arial" panose="020B0604020202020204" pitchFamily="34" charset="0"/>
              </a:rPr>
              <a:t>CANNED REPORTS</a:t>
            </a:r>
          </a:p>
        </p:txBody>
      </p:sp>
      <p:sp>
        <p:nvSpPr>
          <p:cNvPr id="119" name="Rectangle 118"/>
          <p:cNvSpPr/>
          <p:nvPr/>
        </p:nvSpPr>
        <p:spPr bwMode="auto">
          <a:xfrm>
            <a:off x="9867794" y="2287179"/>
            <a:ext cx="1395422" cy="412136"/>
          </a:xfrm>
          <a:prstGeom prst="rect">
            <a:avLst/>
          </a:prstGeom>
          <a:solidFill>
            <a:schemeClr val="accent2">
              <a:lumMod val="40000"/>
              <a:lumOff val="60000"/>
            </a:schemeClr>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50" b="1" dirty="0">
                <a:solidFill>
                  <a:schemeClr val="tx2"/>
                </a:solidFill>
                <a:latin typeface="Arial" panose="020B0604020202020204" pitchFamily="34" charset="0"/>
                <a:ea typeface="Segoe UI" panose="020B0502040204020203" pitchFamily="34" charset="0"/>
                <a:cs typeface="Arial" panose="020B0604020202020204" pitchFamily="34" charset="0"/>
              </a:rPr>
              <a:t>SELF SERVICE BI</a:t>
            </a:r>
          </a:p>
        </p:txBody>
      </p:sp>
      <p:sp>
        <p:nvSpPr>
          <p:cNvPr id="120" name="Rectangle 119"/>
          <p:cNvSpPr/>
          <p:nvPr/>
        </p:nvSpPr>
        <p:spPr bwMode="auto">
          <a:xfrm>
            <a:off x="9867794" y="3026767"/>
            <a:ext cx="1395422" cy="412136"/>
          </a:xfrm>
          <a:prstGeom prst="rect">
            <a:avLst/>
          </a:prstGeom>
          <a:solidFill>
            <a:schemeClr val="accent2">
              <a:lumMod val="40000"/>
              <a:lumOff val="60000"/>
            </a:schemeClr>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50" b="1" dirty="0">
                <a:solidFill>
                  <a:schemeClr val="tx2"/>
                </a:solidFill>
                <a:latin typeface="Arial" panose="020B0604020202020204" pitchFamily="34" charset="0"/>
                <a:ea typeface="Segoe UI" panose="020B0502040204020203" pitchFamily="34" charset="0"/>
                <a:cs typeface="Arial" panose="020B0604020202020204" pitchFamily="34" charset="0"/>
              </a:rPr>
              <a:t>OPERATIONAL</a:t>
            </a:r>
          </a:p>
        </p:txBody>
      </p:sp>
      <p:sp>
        <p:nvSpPr>
          <p:cNvPr id="121" name="Rectangle 120"/>
          <p:cNvSpPr/>
          <p:nvPr/>
        </p:nvSpPr>
        <p:spPr bwMode="auto">
          <a:xfrm>
            <a:off x="9867794" y="3766355"/>
            <a:ext cx="1395422" cy="412136"/>
          </a:xfrm>
          <a:prstGeom prst="rect">
            <a:avLst/>
          </a:prstGeom>
          <a:solidFill>
            <a:schemeClr val="accent2">
              <a:lumMod val="40000"/>
              <a:lumOff val="60000"/>
            </a:schemeClr>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50" b="1" dirty="0">
                <a:solidFill>
                  <a:schemeClr val="tx2"/>
                </a:solidFill>
                <a:latin typeface="Arial" panose="020B0604020202020204" pitchFamily="34" charset="0"/>
                <a:ea typeface="Segoe UI" panose="020B0502040204020203" pitchFamily="34" charset="0"/>
                <a:cs typeface="Arial" panose="020B0604020202020204" pitchFamily="34" charset="0"/>
              </a:rPr>
              <a:t>ADVANCED ANALYTICS</a:t>
            </a:r>
          </a:p>
        </p:txBody>
      </p:sp>
      <p:sp>
        <p:nvSpPr>
          <p:cNvPr id="122" name="Rectangle 121"/>
          <p:cNvSpPr/>
          <p:nvPr/>
        </p:nvSpPr>
        <p:spPr bwMode="auto">
          <a:xfrm>
            <a:off x="9867794" y="4505944"/>
            <a:ext cx="1395422" cy="412136"/>
          </a:xfrm>
          <a:prstGeom prst="rect">
            <a:avLst/>
          </a:prstGeom>
          <a:solidFill>
            <a:schemeClr val="accent2">
              <a:lumMod val="40000"/>
              <a:lumOff val="60000"/>
            </a:schemeClr>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50" b="1" dirty="0">
                <a:solidFill>
                  <a:schemeClr val="tx2"/>
                </a:solidFill>
                <a:latin typeface="Arial" panose="020B0604020202020204" pitchFamily="34" charset="0"/>
                <a:ea typeface="Segoe UI" panose="020B0502040204020203" pitchFamily="34" charset="0"/>
                <a:cs typeface="Arial" panose="020B0604020202020204" pitchFamily="34" charset="0"/>
              </a:rPr>
              <a:t>REAL TIME REPORTING</a:t>
            </a:r>
          </a:p>
        </p:txBody>
      </p:sp>
      <p:sp>
        <p:nvSpPr>
          <p:cNvPr id="123" name="TextBox 67"/>
          <p:cNvSpPr txBox="1"/>
          <p:nvPr/>
        </p:nvSpPr>
        <p:spPr>
          <a:xfrm>
            <a:off x="9549359" y="5276908"/>
            <a:ext cx="2147204" cy="2769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bg1">
                    <a:lumMod val="50000"/>
                  </a:schemeClr>
                </a:solidFill>
                <a:latin typeface="Arial" panose="020B0604020202020204" pitchFamily="34" charset="0"/>
                <a:ea typeface="Segoe UI" panose="020B0502040204020203" pitchFamily="34" charset="0"/>
                <a:cs typeface="Arial" panose="020B0604020202020204" pitchFamily="34" charset="0"/>
              </a:rPr>
              <a:t>Workload Aware Compute</a:t>
            </a:r>
          </a:p>
        </p:txBody>
      </p:sp>
      <p:cxnSp>
        <p:nvCxnSpPr>
          <p:cNvPr id="124" name="Straight Arrow Connector 123"/>
          <p:cNvCxnSpPr/>
          <p:nvPr/>
        </p:nvCxnSpPr>
        <p:spPr>
          <a:xfrm>
            <a:off x="1641692" y="3197246"/>
            <a:ext cx="318912" cy="3723"/>
          </a:xfrm>
          <a:prstGeom prst="straightConnector1">
            <a:avLst/>
          </a:prstGeom>
          <a:ln w="38100">
            <a:solidFill>
              <a:schemeClr val="bg1">
                <a:lumMod val="75000"/>
              </a:schemeClr>
            </a:solidFill>
            <a:tailEnd type="arrow"/>
          </a:ln>
        </p:spPr>
        <p:style>
          <a:lnRef idx="1">
            <a:schemeClr val="accent2"/>
          </a:lnRef>
          <a:fillRef idx="0">
            <a:schemeClr val="accent2"/>
          </a:fillRef>
          <a:effectRef idx="0">
            <a:schemeClr val="accent2"/>
          </a:effectRef>
          <a:fontRef idx="minor">
            <a:schemeClr val="tx1"/>
          </a:fontRef>
        </p:style>
      </p:cxnSp>
      <p:sp>
        <p:nvSpPr>
          <p:cNvPr id="166" name="TextBox 56"/>
          <p:cNvSpPr txBox="1"/>
          <p:nvPr/>
        </p:nvSpPr>
        <p:spPr>
          <a:xfrm>
            <a:off x="927419" y="1045837"/>
            <a:ext cx="197701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acquire data?</a:t>
            </a:r>
          </a:p>
        </p:txBody>
      </p:sp>
      <p:sp>
        <p:nvSpPr>
          <p:cNvPr id="167" name="TextBox 61"/>
          <p:cNvSpPr txBox="1"/>
          <p:nvPr/>
        </p:nvSpPr>
        <p:spPr>
          <a:xfrm>
            <a:off x="4865567" y="1045836"/>
            <a:ext cx="3106428"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create a unified data view?</a:t>
            </a:r>
          </a:p>
        </p:txBody>
      </p:sp>
      <p:sp>
        <p:nvSpPr>
          <p:cNvPr id="168" name="TextBox 62"/>
          <p:cNvSpPr txBox="1"/>
          <p:nvPr/>
        </p:nvSpPr>
        <p:spPr>
          <a:xfrm>
            <a:off x="9761636" y="941540"/>
            <a:ext cx="172265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enable consumption?</a:t>
            </a:r>
          </a:p>
        </p:txBody>
      </p:sp>
      <p:pic>
        <p:nvPicPr>
          <p:cNvPr id="5122" name="Picture 2" descr="https://static.thenounproject.com/png/662371-200.png"/>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21562" y="1740149"/>
            <a:ext cx="461788" cy="46178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static.thenounproject.com/png/794569-200.png"/>
          <p:cNvPicPr>
            <a:picLocks noChangeAspect="1" noChangeArrowheads="1"/>
          </p:cNvPicPr>
          <p:nvPr/>
        </p:nvPicPr>
        <p:blipFill>
          <a:blip r:embed="rId3" cstate="hq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52063" y="3615974"/>
            <a:ext cx="514897" cy="514897"/>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482947" y="900160"/>
            <a:ext cx="2890489" cy="417411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174" name="Rectangle 173"/>
          <p:cNvSpPr/>
          <p:nvPr/>
        </p:nvSpPr>
        <p:spPr>
          <a:xfrm>
            <a:off x="3481435" y="919963"/>
            <a:ext cx="5839020" cy="417411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175" name="Rectangle 174"/>
          <p:cNvSpPr/>
          <p:nvPr/>
        </p:nvSpPr>
        <p:spPr>
          <a:xfrm>
            <a:off x="9409115" y="919963"/>
            <a:ext cx="2369400" cy="417411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2"/>
              </a:solidFill>
              <a:latin typeface="Arial" panose="020B0604020202020204" pitchFamily="34" charset="0"/>
              <a:ea typeface="Segoe UI" panose="020B0502040204020203" pitchFamily="34" charset="0"/>
              <a:cs typeface="Arial" panose="020B0604020202020204" pitchFamily="34" charset="0"/>
            </a:endParaRPr>
          </a:p>
        </p:txBody>
      </p:sp>
      <p:cxnSp>
        <p:nvCxnSpPr>
          <p:cNvPr id="57" name="Elbow Connector 56"/>
          <p:cNvCxnSpPr>
            <a:cxnSpLocks/>
          </p:cNvCxnSpPr>
          <p:nvPr/>
        </p:nvCxnSpPr>
        <p:spPr>
          <a:xfrm rot="16200000" flipH="1">
            <a:off x="7859717" y="2745355"/>
            <a:ext cx="3086804" cy="948855"/>
          </a:xfrm>
          <a:prstGeom prst="bentConnector3">
            <a:avLst>
              <a:gd name="adj1" fmla="val 100067"/>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p:cNvCxnSpPr>
            <a:cxnSpLocks/>
          </p:cNvCxnSpPr>
          <p:nvPr/>
        </p:nvCxnSpPr>
        <p:spPr>
          <a:xfrm>
            <a:off x="8928691" y="1676380"/>
            <a:ext cx="944496" cy="0"/>
          </a:xfrm>
          <a:prstGeom prst="straightConnector1">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p:cNvCxnSpPr>
            <a:cxnSpLocks/>
          </p:cNvCxnSpPr>
          <p:nvPr/>
        </p:nvCxnSpPr>
        <p:spPr>
          <a:xfrm>
            <a:off x="8917905" y="2492056"/>
            <a:ext cx="944496" cy="0"/>
          </a:xfrm>
          <a:prstGeom prst="straightConnector1">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72" name="Straight Arrow Connector 71"/>
          <p:cNvCxnSpPr/>
          <p:nvPr/>
        </p:nvCxnSpPr>
        <p:spPr>
          <a:xfrm>
            <a:off x="8618064" y="3235129"/>
            <a:ext cx="318912" cy="3723"/>
          </a:xfrm>
          <a:prstGeom prst="straightConnector1">
            <a:avLst/>
          </a:prstGeom>
          <a:ln w="38100">
            <a:solidFill>
              <a:schemeClr val="bg1">
                <a:lumMod val="75000"/>
              </a:schemeClr>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420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t>Enabling Executive Decisions</a:t>
            </a:r>
          </a:p>
        </p:txBody>
      </p:sp>
      <p:sp>
        <p:nvSpPr>
          <p:cNvPr id="37" name="Rectangle 36">
            <a:extLst>
              <a:ext uri="{FF2B5EF4-FFF2-40B4-BE49-F238E27FC236}">
                <a16:creationId xmlns:a16="http://schemas.microsoft.com/office/drawing/2014/main" id="{BED4D01E-5BAA-4629-BB7A-02ECD3EC8A7F}"/>
              </a:ext>
            </a:extLst>
          </p:cNvPr>
          <p:cNvSpPr/>
          <p:nvPr/>
        </p:nvSpPr>
        <p:spPr>
          <a:xfrm>
            <a:off x="1068213" y="1518920"/>
            <a:ext cx="2903338" cy="4302895"/>
          </a:xfrm>
          <a:prstGeom prst="rect">
            <a:avLst/>
          </a:prstGeom>
          <a:solidFill>
            <a:srgbClr val="FFFFFF">
              <a:lumMod val="95000"/>
            </a:srgbClr>
          </a:solidFill>
          <a:ln w="25400" cap="flat" cmpd="sng" algn="ctr">
            <a:solidFill>
              <a:schemeClr val="accent1"/>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i="1" u="none" strike="noStrike" kern="0" cap="none" spc="0" normalizeH="0" baseline="0" noProof="0" dirty="0">
              <a:ln>
                <a:noFill/>
              </a:ln>
              <a:solidFill>
                <a:srgbClr val="FFFFFF">
                  <a:lumMod val="95000"/>
                </a:srgbClr>
              </a:solidFill>
              <a:effectLst/>
              <a:uLnTx/>
              <a:uFillTx/>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1CBFE65A-E03A-49FC-B05D-35593252986C}"/>
              </a:ext>
            </a:extLst>
          </p:cNvPr>
          <p:cNvSpPr/>
          <p:nvPr/>
        </p:nvSpPr>
        <p:spPr>
          <a:xfrm>
            <a:off x="4633403" y="1518921"/>
            <a:ext cx="2958133" cy="4302895"/>
          </a:xfrm>
          <a:prstGeom prst="rect">
            <a:avLst/>
          </a:prstGeom>
          <a:solidFill>
            <a:srgbClr val="FFFFFF">
              <a:lumMod val="95000"/>
            </a:srgbClr>
          </a:solidFill>
          <a:ln w="25400" cap="flat" cmpd="sng" algn="ctr">
            <a:solidFill>
              <a:schemeClr val="accent1"/>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i="1" u="none" strike="noStrike" kern="0" cap="none" spc="0" normalizeH="0" baseline="0" noProof="0" dirty="0">
              <a:ln>
                <a:noFill/>
              </a:ln>
              <a:solidFill>
                <a:srgbClr val="FFFFFF">
                  <a:lumMod val="95000"/>
                </a:srgbClr>
              </a:solidFill>
              <a:effectLst/>
              <a:uLnTx/>
              <a:uFillTx/>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6BB6A9EC-0E5F-47BB-9458-148B72A9D54D}"/>
              </a:ext>
            </a:extLst>
          </p:cNvPr>
          <p:cNvSpPr/>
          <p:nvPr/>
        </p:nvSpPr>
        <p:spPr>
          <a:xfrm>
            <a:off x="8249529" y="1518921"/>
            <a:ext cx="2884357" cy="4302894"/>
          </a:xfrm>
          <a:prstGeom prst="rect">
            <a:avLst/>
          </a:prstGeom>
          <a:solidFill>
            <a:srgbClr val="FFFFFF">
              <a:lumMod val="95000"/>
            </a:srgbClr>
          </a:solidFill>
          <a:ln w="25400" cap="flat" cmpd="sng" algn="ctr">
            <a:solidFill>
              <a:schemeClr val="accent1"/>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i="1" u="none" strike="noStrike" kern="0" cap="none" spc="0" normalizeH="0" baseline="0" noProof="0" dirty="0">
              <a:ln>
                <a:noFill/>
              </a:ln>
              <a:solidFill>
                <a:srgbClr val="FFFFFF">
                  <a:lumMod val="95000"/>
                </a:srgbClr>
              </a:solidFill>
              <a:effectLst/>
              <a:uLnTx/>
              <a:uFillTx/>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7DDD5782-D62F-43C8-B7E3-16FA3D1B67D6}"/>
              </a:ext>
            </a:extLst>
          </p:cNvPr>
          <p:cNvSpPr txBox="1"/>
          <p:nvPr/>
        </p:nvSpPr>
        <p:spPr>
          <a:xfrm>
            <a:off x="8631581" y="2374332"/>
            <a:ext cx="2077022" cy="338554"/>
          </a:xfrm>
          <a:prstGeom prst="rect">
            <a:avLst/>
          </a:prstGeom>
          <a:noFill/>
        </p:spPr>
        <p:txBody>
          <a:bodyPr wrap="square" rtlCol="0">
            <a:spAutoFit/>
          </a:bodyPr>
          <a:lstStyle/>
          <a:p>
            <a:pPr algn="ctr"/>
            <a:r>
              <a:rPr lang="en-US" sz="1600" b="1" noProof="1">
                <a:latin typeface="Arial" panose="020B0604020202020204" pitchFamily="34" charset="0"/>
                <a:cs typeface="Arial" panose="020B0604020202020204" pitchFamily="34" charset="0"/>
              </a:rPr>
              <a:t>30 SECOND VIEW</a:t>
            </a:r>
          </a:p>
        </p:txBody>
      </p:sp>
      <p:sp>
        <p:nvSpPr>
          <p:cNvPr id="41" name="TextBox 40">
            <a:extLst>
              <a:ext uri="{FF2B5EF4-FFF2-40B4-BE49-F238E27FC236}">
                <a16:creationId xmlns:a16="http://schemas.microsoft.com/office/drawing/2014/main" id="{349073DE-C9C7-41AE-8A86-957521C97C20}"/>
              </a:ext>
            </a:extLst>
          </p:cNvPr>
          <p:cNvSpPr txBox="1"/>
          <p:nvPr/>
        </p:nvSpPr>
        <p:spPr>
          <a:xfrm>
            <a:off x="5072776" y="2374332"/>
            <a:ext cx="2077022" cy="338554"/>
          </a:xfrm>
          <a:prstGeom prst="rect">
            <a:avLst/>
          </a:prstGeom>
          <a:noFill/>
        </p:spPr>
        <p:txBody>
          <a:bodyPr wrap="square" rtlCol="0">
            <a:spAutoFit/>
          </a:bodyPr>
          <a:lstStyle/>
          <a:p>
            <a:pPr algn="ctr"/>
            <a:r>
              <a:rPr lang="en-US" sz="1600" b="1" noProof="1">
                <a:latin typeface="Arial" panose="020B0604020202020204" pitchFamily="34" charset="0"/>
                <a:cs typeface="Arial" panose="020B0604020202020204" pitchFamily="34" charset="0"/>
              </a:rPr>
              <a:t>Play Book</a:t>
            </a:r>
          </a:p>
        </p:txBody>
      </p:sp>
      <p:sp>
        <p:nvSpPr>
          <p:cNvPr id="42" name="TextBox 41">
            <a:extLst>
              <a:ext uri="{FF2B5EF4-FFF2-40B4-BE49-F238E27FC236}">
                <a16:creationId xmlns:a16="http://schemas.microsoft.com/office/drawing/2014/main" id="{835F6F8F-3D13-43A9-A011-D02030464EBE}"/>
              </a:ext>
            </a:extLst>
          </p:cNvPr>
          <p:cNvSpPr txBox="1"/>
          <p:nvPr/>
        </p:nvSpPr>
        <p:spPr>
          <a:xfrm>
            <a:off x="1454112" y="2374332"/>
            <a:ext cx="2077022" cy="338554"/>
          </a:xfrm>
          <a:prstGeom prst="rect">
            <a:avLst/>
          </a:prstGeom>
          <a:noFill/>
        </p:spPr>
        <p:txBody>
          <a:bodyPr wrap="square" rtlCol="0">
            <a:spAutoFit/>
          </a:bodyPr>
          <a:lstStyle/>
          <a:p>
            <a:pPr algn="ctr"/>
            <a:r>
              <a:rPr lang="en-US" sz="1600" b="1" noProof="1">
                <a:latin typeface="Arial" panose="020B0604020202020204" pitchFamily="34" charset="0"/>
                <a:cs typeface="Arial" panose="020B0604020202020204" pitchFamily="34" charset="0"/>
              </a:rPr>
              <a:t>Deep Dive</a:t>
            </a:r>
          </a:p>
        </p:txBody>
      </p:sp>
      <p:sp>
        <p:nvSpPr>
          <p:cNvPr id="43" name="TextBox 42">
            <a:extLst>
              <a:ext uri="{FF2B5EF4-FFF2-40B4-BE49-F238E27FC236}">
                <a16:creationId xmlns:a16="http://schemas.microsoft.com/office/drawing/2014/main" id="{B394D3BD-8B1B-4909-957B-961D0AD48395}"/>
              </a:ext>
            </a:extLst>
          </p:cNvPr>
          <p:cNvSpPr txBox="1"/>
          <p:nvPr/>
        </p:nvSpPr>
        <p:spPr>
          <a:xfrm>
            <a:off x="1129008" y="1922572"/>
            <a:ext cx="2767274" cy="338554"/>
          </a:xfrm>
          <a:prstGeom prst="rect">
            <a:avLst/>
          </a:prstGeom>
          <a:noFill/>
        </p:spPr>
        <p:txBody>
          <a:bodyPr wrap="square" rtlCol="0">
            <a:spAutoFit/>
          </a:bodyPr>
          <a:lstStyle/>
          <a:p>
            <a:pPr algn="ctr"/>
            <a:r>
              <a:rPr lang="en-IN" sz="1600" i="1" dirty="0">
                <a:latin typeface="Arial" panose="020B0604020202020204" pitchFamily="34" charset="0"/>
                <a:cs typeface="Arial" panose="020B0604020202020204" pitchFamily="34" charset="0"/>
              </a:rPr>
              <a:t>Junior Executives</a:t>
            </a:r>
          </a:p>
        </p:txBody>
      </p:sp>
      <p:sp>
        <p:nvSpPr>
          <p:cNvPr id="44" name="TextBox 43">
            <a:extLst>
              <a:ext uri="{FF2B5EF4-FFF2-40B4-BE49-F238E27FC236}">
                <a16:creationId xmlns:a16="http://schemas.microsoft.com/office/drawing/2014/main" id="{4FFE4D3A-C082-4B51-9C78-36CF02DDDF71}"/>
              </a:ext>
            </a:extLst>
          </p:cNvPr>
          <p:cNvSpPr txBox="1"/>
          <p:nvPr/>
        </p:nvSpPr>
        <p:spPr>
          <a:xfrm>
            <a:off x="4727650" y="1921523"/>
            <a:ext cx="2767274" cy="338554"/>
          </a:xfrm>
          <a:prstGeom prst="rect">
            <a:avLst/>
          </a:prstGeom>
          <a:noFill/>
        </p:spPr>
        <p:txBody>
          <a:bodyPr wrap="square" rtlCol="0">
            <a:spAutoFit/>
          </a:bodyPr>
          <a:lstStyle/>
          <a:p>
            <a:pPr algn="ctr"/>
            <a:r>
              <a:rPr lang="en-IN" sz="1600" i="1" dirty="0">
                <a:latin typeface="Arial" panose="020B0604020202020204" pitchFamily="34" charset="0"/>
                <a:cs typeface="Arial" panose="020B0604020202020204" pitchFamily="34" charset="0"/>
              </a:rPr>
              <a:t>Mid Level Management</a:t>
            </a:r>
          </a:p>
        </p:txBody>
      </p:sp>
      <p:sp>
        <p:nvSpPr>
          <p:cNvPr id="79" name="TextBox 78">
            <a:extLst>
              <a:ext uri="{FF2B5EF4-FFF2-40B4-BE49-F238E27FC236}">
                <a16:creationId xmlns:a16="http://schemas.microsoft.com/office/drawing/2014/main" id="{41672D9D-A816-4B9D-B17B-3AF1830E4268}"/>
              </a:ext>
            </a:extLst>
          </p:cNvPr>
          <p:cNvSpPr txBox="1"/>
          <p:nvPr/>
        </p:nvSpPr>
        <p:spPr>
          <a:xfrm>
            <a:off x="8193447" y="1921523"/>
            <a:ext cx="2767274" cy="338554"/>
          </a:xfrm>
          <a:prstGeom prst="rect">
            <a:avLst/>
          </a:prstGeom>
          <a:noFill/>
        </p:spPr>
        <p:txBody>
          <a:bodyPr wrap="square" rtlCol="0">
            <a:spAutoFit/>
          </a:bodyPr>
          <a:lstStyle/>
          <a:p>
            <a:pPr algn="ctr"/>
            <a:r>
              <a:rPr lang="en-IN" sz="1600" i="1" dirty="0">
                <a:latin typeface="Arial" panose="020B0604020202020204" pitchFamily="34" charset="0"/>
                <a:cs typeface="Arial" panose="020B0604020202020204" pitchFamily="34" charset="0"/>
              </a:rPr>
              <a:t>C-Level</a:t>
            </a:r>
          </a:p>
        </p:txBody>
      </p:sp>
      <p:sp>
        <p:nvSpPr>
          <p:cNvPr id="80" name="Oval 79">
            <a:extLst>
              <a:ext uri="{FF2B5EF4-FFF2-40B4-BE49-F238E27FC236}">
                <a16:creationId xmlns:a16="http://schemas.microsoft.com/office/drawing/2014/main" id="{33E306B4-98BE-407E-8F04-ED1188FDCFA3}"/>
              </a:ext>
            </a:extLst>
          </p:cNvPr>
          <p:cNvSpPr/>
          <p:nvPr/>
        </p:nvSpPr>
        <p:spPr>
          <a:xfrm>
            <a:off x="2035423" y="907000"/>
            <a:ext cx="914400" cy="91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1" name="Picture 8" descr="https://d30y9cdsu7xlg0.cloudfront.net/png/300270-200.png">
            <a:extLst>
              <a:ext uri="{FF2B5EF4-FFF2-40B4-BE49-F238E27FC236}">
                <a16:creationId xmlns:a16="http://schemas.microsoft.com/office/drawing/2014/main" id="{4CE0ABA5-440C-41FC-811B-39FDC33CB604}"/>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35909" y="1058469"/>
            <a:ext cx="553472" cy="553472"/>
          </a:xfrm>
          <a:prstGeom prst="rect">
            <a:avLst/>
          </a:prstGeom>
          <a:noFill/>
          <a:extLst>
            <a:ext uri="{909E8E84-426E-40DD-AFC4-6F175D3DCCD1}">
              <a14:hiddenFill xmlns:a14="http://schemas.microsoft.com/office/drawing/2010/main">
                <a:solidFill>
                  <a:srgbClr val="FFFFFF"/>
                </a:solidFill>
              </a14:hiddenFill>
            </a:ext>
          </a:extLst>
        </p:spPr>
      </p:pic>
      <p:sp>
        <p:nvSpPr>
          <p:cNvPr id="82" name="Oval 81">
            <a:extLst>
              <a:ext uri="{FF2B5EF4-FFF2-40B4-BE49-F238E27FC236}">
                <a16:creationId xmlns:a16="http://schemas.microsoft.com/office/drawing/2014/main" id="{09254493-9D61-4326-BDB7-A3809FDFEAA2}"/>
              </a:ext>
            </a:extLst>
          </p:cNvPr>
          <p:cNvSpPr/>
          <p:nvPr/>
        </p:nvSpPr>
        <p:spPr>
          <a:xfrm>
            <a:off x="5574038" y="841036"/>
            <a:ext cx="914400" cy="91162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3" name="Picture 4" descr="https://d30y9cdsu7xlg0.cloudfront.net/png/666402-200.png">
            <a:extLst>
              <a:ext uri="{FF2B5EF4-FFF2-40B4-BE49-F238E27FC236}">
                <a16:creationId xmlns:a16="http://schemas.microsoft.com/office/drawing/2014/main" id="{3A40595D-566E-4CBC-B182-6511E6406E02}"/>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55348" y="1002081"/>
            <a:ext cx="526182" cy="580111"/>
          </a:xfrm>
          <a:prstGeom prst="rect">
            <a:avLst/>
          </a:prstGeom>
          <a:noFill/>
          <a:extLst>
            <a:ext uri="{909E8E84-426E-40DD-AFC4-6F175D3DCCD1}">
              <a14:hiddenFill xmlns:a14="http://schemas.microsoft.com/office/drawing/2010/main">
                <a:solidFill>
                  <a:srgbClr val="FFFFFF"/>
                </a:solidFill>
              </a14:hiddenFill>
            </a:ext>
          </a:extLst>
        </p:spPr>
      </p:pic>
      <p:sp>
        <p:nvSpPr>
          <p:cNvPr id="84" name="Oval 83">
            <a:extLst>
              <a:ext uri="{FF2B5EF4-FFF2-40B4-BE49-F238E27FC236}">
                <a16:creationId xmlns:a16="http://schemas.microsoft.com/office/drawing/2014/main" id="{E09B7CAF-A6BB-4642-B700-AB124163358E}"/>
              </a:ext>
            </a:extLst>
          </p:cNvPr>
          <p:cNvSpPr/>
          <p:nvPr/>
        </p:nvSpPr>
        <p:spPr>
          <a:xfrm>
            <a:off x="9106632" y="807391"/>
            <a:ext cx="914400" cy="91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5" name="Picture 10" descr="https://d30y9cdsu7xlg0.cloudfront.net/png/328015-200.png">
            <a:extLst>
              <a:ext uri="{FF2B5EF4-FFF2-40B4-BE49-F238E27FC236}">
                <a16:creationId xmlns:a16="http://schemas.microsoft.com/office/drawing/2014/main" id="{410EC2BA-CBC7-4C2D-8EBC-901F6FC1D73E}"/>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38613" y="905250"/>
            <a:ext cx="676942" cy="676942"/>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A88A386E-DBF4-4CE6-9665-583B1B9DE2E1}"/>
              </a:ext>
            </a:extLst>
          </p:cNvPr>
          <p:cNvSpPr txBox="1"/>
          <p:nvPr/>
        </p:nvSpPr>
        <p:spPr>
          <a:xfrm>
            <a:off x="1116594" y="2859004"/>
            <a:ext cx="2752057" cy="2031325"/>
          </a:xfrm>
          <a:prstGeom prst="rect">
            <a:avLst/>
          </a:prstGeom>
          <a:noFill/>
        </p:spPr>
        <p:txBody>
          <a:bodyPr wrap="square" rtlCol="0">
            <a:spAutoFit/>
          </a:bodyPr>
          <a:lstStyle/>
          <a:p>
            <a:pPr marL="285750" indent="-285750">
              <a:buFont typeface="Arial" panose="020B0604020202020204" pitchFamily="34" charset="0"/>
              <a:buChar char="•"/>
            </a:pPr>
            <a:r>
              <a:rPr lang="en-IN" sz="1400" dirty="0">
                <a:latin typeface="Arial" panose="020B0604020202020204" pitchFamily="34" charset="0"/>
                <a:cs typeface="Arial" panose="020B0604020202020204" pitchFamily="34" charset="0"/>
              </a:rPr>
              <a:t>Tracks operational KPIs at most granular levels</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Extensive data dimensions to enable downstream reporting</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Adhoc Analysis</a:t>
            </a:r>
            <a:endParaRPr lang="en-IN" sz="1400"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DC579CEC-6247-4860-B951-F92434891B49}"/>
              </a:ext>
            </a:extLst>
          </p:cNvPr>
          <p:cNvSpPr txBox="1"/>
          <p:nvPr/>
        </p:nvSpPr>
        <p:spPr>
          <a:xfrm>
            <a:off x="4668153" y="2859004"/>
            <a:ext cx="2855694" cy="2246769"/>
          </a:xfrm>
          <a:prstGeom prst="rect">
            <a:avLst/>
          </a:prstGeom>
          <a:noFill/>
        </p:spPr>
        <p:txBody>
          <a:bodyPr wrap="square" rtlCol="0">
            <a:spAutoFit/>
          </a:bodyPr>
          <a:lstStyle/>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Dashboards to monitor KPIs at division, channel level</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Serves as a platform for managers and analysts to drill down on issues</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Multiple filters to simulate scenarios and provide flexibility</a:t>
            </a:r>
          </a:p>
        </p:txBody>
      </p:sp>
      <p:sp>
        <p:nvSpPr>
          <p:cNvPr id="88" name="TextBox 87">
            <a:extLst>
              <a:ext uri="{FF2B5EF4-FFF2-40B4-BE49-F238E27FC236}">
                <a16:creationId xmlns:a16="http://schemas.microsoft.com/office/drawing/2014/main" id="{17E2384E-1727-49D0-B1C3-F7B4A19A759F}"/>
              </a:ext>
            </a:extLst>
          </p:cNvPr>
          <p:cNvSpPr txBox="1"/>
          <p:nvPr/>
        </p:nvSpPr>
        <p:spPr>
          <a:xfrm>
            <a:off x="8294063" y="2857679"/>
            <a:ext cx="2752057" cy="2677656"/>
          </a:xfrm>
          <a:prstGeom prst="rect">
            <a:avLst/>
          </a:prstGeom>
          <a:noFill/>
        </p:spPr>
        <p:txBody>
          <a:bodyPr wrap="square" rtlCol="0">
            <a:spAutoFit/>
          </a:bodyPr>
          <a:lstStyle/>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Bird’s eye view at geographical level</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Quick view on KPIs for C-level executives on different businesses</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Helps leadership team monitor and track targets</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Business Insights</a:t>
            </a:r>
            <a:endParaRPr lang="en-IN" sz="1400"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2051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LatentView Solution for Refining Reporting Structure</a:t>
            </a:r>
          </a:p>
        </p:txBody>
      </p:sp>
      <p:sp>
        <p:nvSpPr>
          <p:cNvPr id="40" name="TextBox 39"/>
          <p:cNvSpPr txBox="1"/>
          <p:nvPr/>
        </p:nvSpPr>
        <p:spPr>
          <a:xfrm>
            <a:off x="7221818" y="4904465"/>
            <a:ext cx="3374578" cy="523220"/>
          </a:xfrm>
          <a:prstGeom prst="rect">
            <a:avLst/>
          </a:prstGeom>
          <a:noFill/>
        </p:spPr>
        <p:txBody>
          <a:bodyPr wrap="none" rtlCol="0">
            <a:spAutoFit/>
          </a:bodyPr>
          <a:lstStyle/>
          <a:p>
            <a:pPr algn="ctr"/>
            <a:r>
              <a:rPr lang="en-IN" sz="1400" dirty="0">
                <a:solidFill>
                  <a:schemeClr val="bg1"/>
                </a:solidFill>
                <a:latin typeface="Arial" panose="020B0604020202020204" pitchFamily="34" charset="0"/>
                <a:cs typeface="Arial" panose="020B0604020202020204" pitchFamily="34" charset="0"/>
              </a:rPr>
              <a:t>Net difference: Promoters vs. Detractors</a:t>
            </a:r>
          </a:p>
          <a:p>
            <a:pPr algn="ctr"/>
            <a:r>
              <a:rPr lang="en-IN" sz="1400" b="1" dirty="0">
                <a:solidFill>
                  <a:schemeClr val="bg1"/>
                </a:solidFill>
                <a:latin typeface="Arial" panose="020B0604020202020204" pitchFamily="34" charset="0"/>
                <a:cs typeface="Arial" panose="020B0604020202020204" pitchFamily="34" charset="0"/>
              </a:rPr>
              <a:t>18%</a:t>
            </a:r>
          </a:p>
        </p:txBody>
      </p:sp>
      <p:sp>
        <p:nvSpPr>
          <p:cNvPr id="41" name="Pentagon 40"/>
          <p:cNvSpPr/>
          <p:nvPr/>
        </p:nvSpPr>
        <p:spPr>
          <a:xfrm>
            <a:off x="254648" y="764208"/>
            <a:ext cx="3310698" cy="610878"/>
          </a:xfrm>
          <a:prstGeom prst="homePlate">
            <a:avLst/>
          </a:prstGeom>
          <a:solidFill>
            <a:srgbClr val="1957A3"/>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89988" tIns="46794" rIns="89988" bIns="46794" numCol="1" rtlCol="0" anchor="ctr" anchorCtr="0" compatLnSpc="1">
            <a:prstTxWarp prst="textNoShape">
              <a:avLst/>
            </a:prstTxWarp>
          </a:bodyPr>
          <a:lstStyle/>
          <a:p>
            <a:pPr algn="ctr"/>
            <a:r>
              <a:rPr lang="en-US" sz="1400" b="1" kern="0" dirty="0">
                <a:solidFill>
                  <a:schemeClr val="bg1"/>
                </a:solidFill>
                <a:latin typeface="Arial" panose="020B0604020202020204" pitchFamily="34" charset="0"/>
                <a:ea typeface="Segoe UI" panose="020B0502040204020203" pitchFamily="34" charset="0"/>
                <a:cs typeface="Arial" panose="020B0604020202020204" pitchFamily="34" charset="0"/>
              </a:rPr>
              <a:t>Review of KPI’s</a:t>
            </a:r>
          </a:p>
        </p:txBody>
      </p:sp>
      <p:sp>
        <p:nvSpPr>
          <p:cNvPr id="42" name="Chevron 41"/>
          <p:cNvSpPr/>
          <p:nvPr/>
        </p:nvSpPr>
        <p:spPr>
          <a:xfrm>
            <a:off x="6533806" y="765134"/>
            <a:ext cx="3092287" cy="620276"/>
          </a:xfrm>
          <a:prstGeom prst="chevron">
            <a:avLst/>
          </a:prstGeom>
          <a:solidFill>
            <a:srgbClr val="092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ea typeface="Segoe UI" panose="020B0502040204020203" pitchFamily="34" charset="0"/>
                <a:cs typeface="Arial" panose="020B0604020202020204" pitchFamily="34" charset="0"/>
              </a:rPr>
              <a:t>Design Wireframes</a:t>
            </a:r>
          </a:p>
        </p:txBody>
      </p:sp>
      <p:sp>
        <p:nvSpPr>
          <p:cNvPr id="43" name="Chevron 42"/>
          <p:cNvSpPr/>
          <p:nvPr/>
        </p:nvSpPr>
        <p:spPr>
          <a:xfrm>
            <a:off x="9368420" y="765134"/>
            <a:ext cx="2637617" cy="620276"/>
          </a:xfrm>
          <a:prstGeom prst="chevron">
            <a:avLst/>
          </a:prstGeom>
          <a:solidFill>
            <a:srgbClr val="062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ea typeface="Segoe UI" panose="020B0502040204020203" pitchFamily="34" charset="0"/>
                <a:cs typeface="Arial" panose="020B0604020202020204" pitchFamily="34" charset="0"/>
              </a:rPr>
              <a:t>Data Integration</a:t>
            </a:r>
          </a:p>
        </p:txBody>
      </p:sp>
      <p:sp>
        <p:nvSpPr>
          <p:cNvPr id="44" name="Chevron 7"/>
          <p:cNvSpPr/>
          <p:nvPr/>
        </p:nvSpPr>
        <p:spPr>
          <a:xfrm>
            <a:off x="3330977" y="765134"/>
            <a:ext cx="3460502" cy="620276"/>
          </a:xfrm>
          <a:prstGeom prst="chevron">
            <a:avLst/>
          </a:prstGeom>
          <a:solidFill>
            <a:srgbClr val="0E3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ea typeface="Segoe UI" panose="020B0502040204020203" pitchFamily="34" charset="0"/>
                <a:cs typeface="Arial" panose="020B0604020202020204" pitchFamily="34" charset="0"/>
              </a:rPr>
              <a:t>Audit Current Reports</a:t>
            </a:r>
          </a:p>
        </p:txBody>
      </p:sp>
      <p:cxnSp>
        <p:nvCxnSpPr>
          <p:cNvPr id="45" name="Straight Connector 44"/>
          <p:cNvCxnSpPr/>
          <p:nvPr/>
        </p:nvCxnSpPr>
        <p:spPr>
          <a:xfrm>
            <a:off x="3248330" y="1504773"/>
            <a:ext cx="0" cy="475488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406503" y="1504772"/>
            <a:ext cx="0" cy="475488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9886759" y="4150185"/>
            <a:ext cx="2110484" cy="954107"/>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Recommendations on Data Integration process for report deployment on pentaho </a:t>
            </a:r>
          </a:p>
        </p:txBody>
      </p:sp>
      <p:pic>
        <p:nvPicPr>
          <p:cNvPr id="52" name="Picture 51"/>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281124" y="4258277"/>
            <a:ext cx="639354" cy="426236"/>
          </a:xfrm>
          <a:prstGeom prst="rect">
            <a:avLst/>
          </a:prstGeom>
        </p:spPr>
      </p:pic>
      <p:grpSp>
        <p:nvGrpSpPr>
          <p:cNvPr id="54" name="Group 53"/>
          <p:cNvGrpSpPr/>
          <p:nvPr/>
        </p:nvGrpSpPr>
        <p:grpSpPr>
          <a:xfrm>
            <a:off x="315413" y="4258277"/>
            <a:ext cx="548678" cy="553108"/>
            <a:chOff x="749417" y="5722631"/>
            <a:chExt cx="1169251" cy="1031321"/>
          </a:xfrm>
        </p:grpSpPr>
        <p:sp>
          <p:nvSpPr>
            <p:cNvPr id="56" name="Freeform 73"/>
            <p:cNvSpPr>
              <a:spLocks noChangeAspect="1" noEditPoints="1"/>
            </p:cNvSpPr>
            <p:nvPr/>
          </p:nvSpPr>
          <p:spPr bwMode="auto">
            <a:xfrm>
              <a:off x="823411" y="5722631"/>
              <a:ext cx="1095257" cy="870841"/>
            </a:xfrm>
            <a:custGeom>
              <a:avLst/>
              <a:gdLst>
                <a:gd name="T0" fmla="*/ 180 w 1982"/>
                <a:gd name="T1" fmla="*/ 541 h 1622"/>
                <a:gd name="T2" fmla="*/ 0 w 1982"/>
                <a:gd name="T3" fmla="*/ 361 h 1622"/>
                <a:gd name="T4" fmla="*/ 0 w 1982"/>
                <a:gd name="T5" fmla="*/ 901 h 1622"/>
                <a:gd name="T6" fmla="*/ 180 w 1982"/>
                <a:gd name="T7" fmla="*/ 721 h 1622"/>
                <a:gd name="T8" fmla="*/ 0 w 1982"/>
                <a:gd name="T9" fmla="*/ 901 h 1622"/>
                <a:gd name="T10" fmla="*/ 180 w 1982"/>
                <a:gd name="T11" fmla="*/ 181 h 1622"/>
                <a:gd name="T12" fmla="*/ 0 w 1982"/>
                <a:gd name="T13" fmla="*/ 181 h 1622"/>
                <a:gd name="T14" fmla="*/ 901 w 1982"/>
                <a:gd name="T15" fmla="*/ 1622 h 1622"/>
                <a:gd name="T16" fmla="*/ 721 w 1982"/>
                <a:gd name="T17" fmla="*/ 1442 h 1622"/>
                <a:gd name="T18" fmla="*/ 0 w 1982"/>
                <a:gd name="T19" fmla="*/ 1262 h 1622"/>
                <a:gd name="T20" fmla="*/ 180 w 1982"/>
                <a:gd name="T21" fmla="*/ 1082 h 1622"/>
                <a:gd name="T22" fmla="*/ 0 w 1982"/>
                <a:gd name="T23" fmla="*/ 1262 h 1622"/>
                <a:gd name="T24" fmla="*/ 180 w 1982"/>
                <a:gd name="T25" fmla="*/ 1442 h 1622"/>
                <a:gd name="T26" fmla="*/ 180 w 1982"/>
                <a:gd name="T27" fmla="*/ 1622 h 1622"/>
                <a:gd name="T28" fmla="*/ 1081 w 1982"/>
                <a:gd name="T29" fmla="*/ 0 h 1622"/>
                <a:gd name="T30" fmla="*/ 1982 w 1982"/>
                <a:gd name="T31" fmla="*/ 541 h 1622"/>
                <a:gd name="T32" fmla="*/ 1802 w 1982"/>
                <a:gd name="T33" fmla="*/ 0 h 1622"/>
                <a:gd name="T34" fmla="*/ 1982 w 1982"/>
                <a:gd name="T35" fmla="*/ 1262 h 1622"/>
                <a:gd name="T36" fmla="*/ 1802 w 1982"/>
                <a:gd name="T37" fmla="*/ 1082 h 1622"/>
                <a:gd name="T38" fmla="*/ 721 w 1982"/>
                <a:gd name="T39" fmla="*/ 181 h 1622"/>
                <a:gd name="T40" fmla="*/ 901 w 1982"/>
                <a:gd name="T41" fmla="*/ 0 h 1622"/>
                <a:gd name="T42" fmla="*/ 721 w 1982"/>
                <a:gd name="T43" fmla="*/ 181 h 1622"/>
                <a:gd name="T44" fmla="*/ 540 w 1982"/>
                <a:gd name="T45" fmla="*/ 1622 h 1622"/>
                <a:gd name="T46" fmla="*/ 360 w 1982"/>
                <a:gd name="T47" fmla="*/ 1442 h 1622"/>
                <a:gd name="T48" fmla="*/ 360 w 1982"/>
                <a:gd name="T49" fmla="*/ 181 h 1622"/>
                <a:gd name="T50" fmla="*/ 540 w 1982"/>
                <a:gd name="T51" fmla="*/ 0 h 1622"/>
                <a:gd name="T52" fmla="*/ 360 w 1982"/>
                <a:gd name="T53" fmla="*/ 181 h 1622"/>
                <a:gd name="T54" fmla="*/ 1982 w 1982"/>
                <a:gd name="T55" fmla="*/ 1442 h 1622"/>
                <a:gd name="T56" fmla="*/ 1802 w 1982"/>
                <a:gd name="T57" fmla="*/ 1622 h 1622"/>
                <a:gd name="T58" fmla="*/ 1982 w 1982"/>
                <a:gd name="T59" fmla="*/ 901 h 1622"/>
                <a:gd name="T60" fmla="*/ 1802 w 1982"/>
                <a:gd name="T61" fmla="*/ 721 h 1622"/>
                <a:gd name="T62" fmla="*/ 1081 w 1982"/>
                <a:gd name="T63" fmla="*/ 1622 h 1622"/>
                <a:gd name="T64" fmla="*/ 1261 w 1982"/>
                <a:gd name="T65" fmla="*/ 1442 h 1622"/>
                <a:gd name="T66" fmla="*/ 1081 w 1982"/>
                <a:gd name="T67" fmla="*/ 1622 h 1622"/>
                <a:gd name="T68" fmla="*/ 1622 w 1982"/>
                <a:gd name="T69" fmla="*/ 1622 h 1622"/>
                <a:gd name="T70" fmla="*/ 1441 w 1982"/>
                <a:gd name="T71" fmla="*/ 1442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82" h="1622">
                  <a:moveTo>
                    <a:pt x="0" y="541"/>
                  </a:moveTo>
                  <a:lnTo>
                    <a:pt x="180" y="541"/>
                  </a:lnTo>
                  <a:lnTo>
                    <a:pt x="180" y="361"/>
                  </a:lnTo>
                  <a:lnTo>
                    <a:pt x="0" y="361"/>
                  </a:lnTo>
                  <a:lnTo>
                    <a:pt x="0" y="541"/>
                  </a:lnTo>
                  <a:close/>
                  <a:moveTo>
                    <a:pt x="0" y="901"/>
                  </a:moveTo>
                  <a:lnTo>
                    <a:pt x="180" y="901"/>
                  </a:lnTo>
                  <a:lnTo>
                    <a:pt x="180" y="721"/>
                  </a:lnTo>
                  <a:lnTo>
                    <a:pt x="0" y="721"/>
                  </a:lnTo>
                  <a:lnTo>
                    <a:pt x="0" y="901"/>
                  </a:lnTo>
                  <a:close/>
                  <a:moveTo>
                    <a:pt x="0" y="181"/>
                  </a:moveTo>
                  <a:lnTo>
                    <a:pt x="180" y="181"/>
                  </a:lnTo>
                  <a:lnTo>
                    <a:pt x="180" y="0"/>
                  </a:lnTo>
                  <a:cubicBezTo>
                    <a:pt x="80" y="0"/>
                    <a:pt x="0" y="81"/>
                    <a:pt x="0" y="181"/>
                  </a:cubicBezTo>
                  <a:close/>
                  <a:moveTo>
                    <a:pt x="721" y="1622"/>
                  </a:moveTo>
                  <a:lnTo>
                    <a:pt x="901" y="1622"/>
                  </a:lnTo>
                  <a:lnTo>
                    <a:pt x="901" y="1442"/>
                  </a:lnTo>
                  <a:lnTo>
                    <a:pt x="721" y="1442"/>
                  </a:lnTo>
                  <a:lnTo>
                    <a:pt x="721" y="1622"/>
                  </a:lnTo>
                  <a:close/>
                  <a:moveTo>
                    <a:pt x="0" y="1262"/>
                  </a:moveTo>
                  <a:lnTo>
                    <a:pt x="180" y="1262"/>
                  </a:lnTo>
                  <a:lnTo>
                    <a:pt x="180" y="1082"/>
                  </a:lnTo>
                  <a:lnTo>
                    <a:pt x="0" y="1082"/>
                  </a:lnTo>
                  <a:lnTo>
                    <a:pt x="0" y="1262"/>
                  </a:lnTo>
                  <a:close/>
                  <a:moveTo>
                    <a:pt x="180" y="1622"/>
                  </a:moveTo>
                  <a:lnTo>
                    <a:pt x="180" y="1442"/>
                  </a:lnTo>
                  <a:lnTo>
                    <a:pt x="0" y="1442"/>
                  </a:lnTo>
                  <a:cubicBezTo>
                    <a:pt x="0" y="1542"/>
                    <a:pt x="80" y="1622"/>
                    <a:pt x="180" y="1622"/>
                  </a:cubicBezTo>
                  <a:close/>
                  <a:moveTo>
                    <a:pt x="1802" y="0"/>
                  </a:moveTo>
                  <a:lnTo>
                    <a:pt x="1081" y="0"/>
                  </a:lnTo>
                  <a:lnTo>
                    <a:pt x="1081" y="541"/>
                  </a:lnTo>
                  <a:lnTo>
                    <a:pt x="1982" y="541"/>
                  </a:lnTo>
                  <a:lnTo>
                    <a:pt x="1982" y="181"/>
                  </a:lnTo>
                  <a:cubicBezTo>
                    <a:pt x="1982" y="81"/>
                    <a:pt x="1901" y="0"/>
                    <a:pt x="1802" y="0"/>
                  </a:cubicBezTo>
                  <a:close/>
                  <a:moveTo>
                    <a:pt x="1802" y="1262"/>
                  </a:moveTo>
                  <a:lnTo>
                    <a:pt x="1982" y="1262"/>
                  </a:lnTo>
                  <a:lnTo>
                    <a:pt x="1982" y="1082"/>
                  </a:lnTo>
                  <a:lnTo>
                    <a:pt x="1802" y="1082"/>
                  </a:lnTo>
                  <a:lnTo>
                    <a:pt x="1802" y="1262"/>
                  </a:lnTo>
                  <a:close/>
                  <a:moveTo>
                    <a:pt x="721" y="181"/>
                  </a:moveTo>
                  <a:lnTo>
                    <a:pt x="901" y="181"/>
                  </a:lnTo>
                  <a:lnTo>
                    <a:pt x="901" y="0"/>
                  </a:lnTo>
                  <a:lnTo>
                    <a:pt x="721" y="0"/>
                  </a:lnTo>
                  <a:lnTo>
                    <a:pt x="721" y="181"/>
                  </a:lnTo>
                  <a:close/>
                  <a:moveTo>
                    <a:pt x="360" y="1622"/>
                  </a:moveTo>
                  <a:lnTo>
                    <a:pt x="540" y="1622"/>
                  </a:lnTo>
                  <a:lnTo>
                    <a:pt x="540" y="1442"/>
                  </a:lnTo>
                  <a:lnTo>
                    <a:pt x="360" y="1442"/>
                  </a:lnTo>
                  <a:lnTo>
                    <a:pt x="360" y="1622"/>
                  </a:lnTo>
                  <a:close/>
                  <a:moveTo>
                    <a:pt x="360" y="181"/>
                  </a:moveTo>
                  <a:lnTo>
                    <a:pt x="540" y="181"/>
                  </a:lnTo>
                  <a:lnTo>
                    <a:pt x="540" y="0"/>
                  </a:lnTo>
                  <a:lnTo>
                    <a:pt x="360" y="0"/>
                  </a:lnTo>
                  <a:lnTo>
                    <a:pt x="360" y="181"/>
                  </a:lnTo>
                  <a:close/>
                  <a:moveTo>
                    <a:pt x="1802" y="1622"/>
                  </a:moveTo>
                  <a:cubicBezTo>
                    <a:pt x="1901" y="1622"/>
                    <a:pt x="1982" y="1542"/>
                    <a:pt x="1982" y="1442"/>
                  </a:cubicBezTo>
                  <a:lnTo>
                    <a:pt x="1802" y="1442"/>
                  </a:lnTo>
                  <a:lnTo>
                    <a:pt x="1802" y="1622"/>
                  </a:lnTo>
                  <a:close/>
                  <a:moveTo>
                    <a:pt x="1802" y="901"/>
                  </a:moveTo>
                  <a:lnTo>
                    <a:pt x="1982" y="901"/>
                  </a:lnTo>
                  <a:lnTo>
                    <a:pt x="1982" y="721"/>
                  </a:lnTo>
                  <a:lnTo>
                    <a:pt x="1802" y="721"/>
                  </a:lnTo>
                  <a:lnTo>
                    <a:pt x="1802" y="901"/>
                  </a:lnTo>
                  <a:close/>
                  <a:moveTo>
                    <a:pt x="1081" y="1622"/>
                  </a:moveTo>
                  <a:lnTo>
                    <a:pt x="1261" y="1622"/>
                  </a:lnTo>
                  <a:lnTo>
                    <a:pt x="1261" y="1442"/>
                  </a:lnTo>
                  <a:lnTo>
                    <a:pt x="1081" y="1442"/>
                  </a:lnTo>
                  <a:lnTo>
                    <a:pt x="1081" y="1622"/>
                  </a:lnTo>
                  <a:close/>
                  <a:moveTo>
                    <a:pt x="1441" y="1622"/>
                  </a:moveTo>
                  <a:lnTo>
                    <a:pt x="1622" y="1622"/>
                  </a:lnTo>
                  <a:lnTo>
                    <a:pt x="1622" y="1442"/>
                  </a:lnTo>
                  <a:lnTo>
                    <a:pt x="1441" y="1442"/>
                  </a:lnTo>
                  <a:lnTo>
                    <a:pt x="1441" y="1622"/>
                  </a:lnTo>
                  <a:close/>
                </a:path>
              </a:pathLst>
            </a:custGeom>
            <a:solidFill>
              <a:srgbClr val="747477"/>
            </a:solidFill>
            <a:ln>
              <a:noFill/>
            </a:ln>
            <a:extLst/>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cs typeface="Arial" panose="020B0604020202020204" pitchFamily="34" charset="0"/>
              </a:endParaRPr>
            </a:p>
          </p:txBody>
        </p:sp>
        <p:pic>
          <p:nvPicPr>
            <p:cNvPr id="57" name="Picture 5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49417" y="5799138"/>
              <a:ext cx="1027816" cy="954814"/>
            </a:xfrm>
            <a:prstGeom prst="rect">
              <a:avLst/>
            </a:prstGeom>
          </p:spPr>
        </p:pic>
      </p:grpSp>
      <p:sp>
        <p:nvSpPr>
          <p:cNvPr id="55" name="Rectangle 54"/>
          <p:cNvSpPr/>
          <p:nvPr/>
        </p:nvSpPr>
        <p:spPr>
          <a:xfrm>
            <a:off x="864866" y="4150185"/>
            <a:ext cx="2138270" cy="523220"/>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Define KPI’s required vs used, and goals</a:t>
            </a:r>
          </a:p>
        </p:txBody>
      </p:sp>
      <p:pic>
        <p:nvPicPr>
          <p:cNvPr id="59" name="Picture 58"/>
          <p:cNvPicPr>
            <a:picLocks noChangeAspect="1"/>
          </p:cNvPicPr>
          <p:nvPr/>
        </p:nvPicPr>
        <p:blipFill>
          <a:blip r:embed="rId4" cstate="email">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47438" y="3090912"/>
            <a:ext cx="474238" cy="406653"/>
          </a:xfrm>
          <a:prstGeom prst="rect">
            <a:avLst/>
          </a:prstGeom>
        </p:spPr>
      </p:pic>
      <p:sp>
        <p:nvSpPr>
          <p:cNvPr id="60" name="Rectangle 59"/>
          <p:cNvSpPr/>
          <p:nvPr/>
        </p:nvSpPr>
        <p:spPr>
          <a:xfrm>
            <a:off x="864866" y="3077144"/>
            <a:ext cx="1701801" cy="523220"/>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Identify business objectives</a:t>
            </a:r>
          </a:p>
        </p:txBody>
      </p:sp>
      <p:sp>
        <p:nvSpPr>
          <p:cNvPr id="62" name="Freeform 71"/>
          <p:cNvSpPr>
            <a:spLocks noEditPoints="1"/>
          </p:cNvSpPr>
          <p:nvPr/>
        </p:nvSpPr>
        <p:spPr bwMode="auto">
          <a:xfrm>
            <a:off x="434470" y="5447054"/>
            <a:ext cx="364847" cy="326814"/>
          </a:xfrm>
          <a:custGeom>
            <a:avLst/>
            <a:gdLst>
              <a:gd name="T0" fmla="*/ 991 w 1982"/>
              <a:gd name="T1" fmla="*/ 1172 h 1622"/>
              <a:gd name="T2" fmla="*/ 1352 w 1982"/>
              <a:gd name="T3" fmla="*/ 811 h 1622"/>
              <a:gd name="T4" fmla="*/ 1081 w 1982"/>
              <a:gd name="T5" fmla="*/ 811 h 1622"/>
              <a:gd name="T6" fmla="*/ 1081 w 1982"/>
              <a:gd name="T7" fmla="*/ 0 h 1622"/>
              <a:gd name="T8" fmla="*/ 901 w 1982"/>
              <a:gd name="T9" fmla="*/ 0 h 1622"/>
              <a:gd name="T10" fmla="*/ 901 w 1982"/>
              <a:gd name="T11" fmla="*/ 811 h 1622"/>
              <a:gd name="T12" fmla="*/ 631 w 1982"/>
              <a:gd name="T13" fmla="*/ 811 h 1622"/>
              <a:gd name="T14" fmla="*/ 991 w 1982"/>
              <a:gd name="T15" fmla="*/ 1172 h 1622"/>
              <a:gd name="T16" fmla="*/ 1802 w 1982"/>
              <a:gd name="T17" fmla="*/ 0 h 1622"/>
              <a:gd name="T18" fmla="*/ 1262 w 1982"/>
              <a:gd name="T19" fmla="*/ 0 h 1622"/>
              <a:gd name="T20" fmla="*/ 1262 w 1982"/>
              <a:gd name="T21" fmla="*/ 179 h 1622"/>
              <a:gd name="T22" fmla="*/ 1802 w 1982"/>
              <a:gd name="T23" fmla="*/ 179 h 1622"/>
              <a:gd name="T24" fmla="*/ 1802 w 1982"/>
              <a:gd name="T25" fmla="*/ 1443 h 1622"/>
              <a:gd name="T26" fmla="*/ 180 w 1982"/>
              <a:gd name="T27" fmla="*/ 1443 h 1622"/>
              <a:gd name="T28" fmla="*/ 180 w 1982"/>
              <a:gd name="T29" fmla="*/ 179 h 1622"/>
              <a:gd name="T30" fmla="*/ 721 w 1982"/>
              <a:gd name="T31" fmla="*/ 179 h 1622"/>
              <a:gd name="T32" fmla="*/ 721 w 1982"/>
              <a:gd name="T33" fmla="*/ 0 h 1622"/>
              <a:gd name="T34" fmla="*/ 180 w 1982"/>
              <a:gd name="T35" fmla="*/ 0 h 1622"/>
              <a:gd name="T36" fmla="*/ 0 w 1982"/>
              <a:gd name="T37" fmla="*/ 181 h 1622"/>
              <a:gd name="T38" fmla="*/ 0 w 1982"/>
              <a:gd name="T39" fmla="*/ 1442 h 1622"/>
              <a:gd name="T40" fmla="*/ 180 w 1982"/>
              <a:gd name="T41" fmla="*/ 1622 h 1622"/>
              <a:gd name="T42" fmla="*/ 1802 w 1982"/>
              <a:gd name="T43" fmla="*/ 1622 h 1622"/>
              <a:gd name="T44" fmla="*/ 1982 w 1982"/>
              <a:gd name="T45" fmla="*/ 1442 h 1622"/>
              <a:gd name="T46" fmla="*/ 1982 w 1982"/>
              <a:gd name="T47" fmla="*/ 181 h 1622"/>
              <a:gd name="T48" fmla="*/ 1802 w 1982"/>
              <a:gd name="T49" fmla="*/ 0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82" h="1622">
                <a:moveTo>
                  <a:pt x="991" y="1172"/>
                </a:moveTo>
                <a:lnTo>
                  <a:pt x="1352" y="811"/>
                </a:lnTo>
                <a:lnTo>
                  <a:pt x="1081" y="811"/>
                </a:lnTo>
                <a:lnTo>
                  <a:pt x="1081" y="0"/>
                </a:lnTo>
                <a:lnTo>
                  <a:pt x="901" y="0"/>
                </a:lnTo>
                <a:lnTo>
                  <a:pt x="901" y="811"/>
                </a:lnTo>
                <a:lnTo>
                  <a:pt x="631" y="811"/>
                </a:lnTo>
                <a:lnTo>
                  <a:pt x="991" y="1172"/>
                </a:lnTo>
                <a:close/>
                <a:moveTo>
                  <a:pt x="1802" y="0"/>
                </a:moveTo>
                <a:lnTo>
                  <a:pt x="1262" y="0"/>
                </a:lnTo>
                <a:lnTo>
                  <a:pt x="1262" y="179"/>
                </a:lnTo>
                <a:lnTo>
                  <a:pt x="1802" y="179"/>
                </a:lnTo>
                <a:lnTo>
                  <a:pt x="1802" y="1443"/>
                </a:lnTo>
                <a:lnTo>
                  <a:pt x="180" y="1443"/>
                </a:lnTo>
                <a:lnTo>
                  <a:pt x="180" y="179"/>
                </a:lnTo>
                <a:lnTo>
                  <a:pt x="721" y="179"/>
                </a:lnTo>
                <a:lnTo>
                  <a:pt x="721" y="0"/>
                </a:lnTo>
                <a:lnTo>
                  <a:pt x="180" y="0"/>
                </a:lnTo>
                <a:cubicBezTo>
                  <a:pt x="81" y="0"/>
                  <a:pt x="0" y="81"/>
                  <a:pt x="0" y="181"/>
                </a:cubicBezTo>
                <a:lnTo>
                  <a:pt x="0" y="1442"/>
                </a:lnTo>
                <a:cubicBezTo>
                  <a:pt x="0" y="1542"/>
                  <a:pt x="81" y="1622"/>
                  <a:pt x="180" y="1622"/>
                </a:cubicBezTo>
                <a:lnTo>
                  <a:pt x="1802" y="1622"/>
                </a:lnTo>
                <a:cubicBezTo>
                  <a:pt x="1902" y="1622"/>
                  <a:pt x="1982" y="1542"/>
                  <a:pt x="1982" y="1442"/>
                </a:cubicBezTo>
                <a:lnTo>
                  <a:pt x="1982" y="181"/>
                </a:lnTo>
                <a:cubicBezTo>
                  <a:pt x="1982" y="81"/>
                  <a:pt x="1902" y="0"/>
                  <a:pt x="1802" y="0"/>
                </a:cubicBezTo>
                <a:close/>
              </a:path>
            </a:pathLst>
          </a:custGeom>
          <a:solidFill>
            <a:srgbClr val="747477"/>
          </a:solidFill>
          <a:ln>
            <a:noFill/>
          </a:ln>
          <a:extLst/>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cs typeface="Arial" panose="020B0604020202020204" pitchFamily="34" charset="0"/>
            </a:endParaRPr>
          </a:p>
        </p:txBody>
      </p:sp>
      <p:sp>
        <p:nvSpPr>
          <p:cNvPr id="63" name="Rectangle 62"/>
          <p:cNvSpPr/>
          <p:nvPr/>
        </p:nvSpPr>
        <p:spPr>
          <a:xfrm>
            <a:off x="864866" y="5285040"/>
            <a:ext cx="2221507" cy="738664"/>
          </a:xfrm>
          <a:prstGeom prst="rect">
            <a:avLst/>
          </a:prstGeom>
        </p:spPr>
        <p:txBody>
          <a:bodyPr wrap="square">
            <a:spAutoFit/>
          </a:bodyPr>
          <a:lstStyle/>
          <a:p>
            <a:r>
              <a:rPr lang="en-IN" sz="1400" dirty="0">
                <a:latin typeface="Arial" panose="020B0604020202020204" pitchFamily="34" charset="0"/>
                <a:ea typeface="Segoe UI" panose="020B0502040204020203" pitchFamily="34" charset="0"/>
                <a:cs typeface="Arial" panose="020B0604020202020204" pitchFamily="34" charset="0"/>
              </a:rPr>
              <a:t>Identify gaps in KPIs &amp; segments in the context of current reports</a:t>
            </a:r>
          </a:p>
        </p:txBody>
      </p:sp>
      <p:pic>
        <p:nvPicPr>
          <p:cNvPr id="65" name="Picture 6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379584" y="3090912"/>
            <a:ext cx="507175" cy="507175"/>
          </a:xfrm>
          <a:prstGeom prst="rect">
            <a:avLst/>
          </a:prstGeom>
        </p:spPr>
      </p:pic>
      <p:sp>
        <p:nvSpPr>
          <p:cNvPr id="66" name="Rectangle 65"/>
          <p:cNvSpPr/>
          <p:nvPr/>
        </p:nvSpPr>
        <p:spPr>
          <a:xfrm>
            <a:off x="9886759" y="3077144"/>
            <a:ext cx="1624240" cy="738664"/>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Design the data model for the analysis data mart</a:t>
            </a:r>
          </a:p>
        </p:txBody>
      </p:sp>
      <p:pic>
        <p:nvPicPr>
          <p:cNvPr id="68" name="Picture 67"/>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9349162" y="1805079"/>
            <a:ext cx="537597" cy="537597"/>
          </a:xfrm>
          <a:prstGeom prst="rect">
            <a:avLst/>
          </a:prstGeom>
        </p:spPr>
      </p:pic>
      <p:sp>
        <p:nvSpPr>
          <p:cNvPr id="69" name="Rectangle 68"/>
          <p:cNvSpPr/>
          <p:nvPr/>
        </p:nvSpPr>
        <p:spPr>
          <a:xfrm flipH="1">
            <a:off x="9886759" y="1770259"/>
            <a:ext cx="1797425" cy="738664"/>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Define architecture for the data integration layer</a:t>
            </a:r>
          </a:p>
        </p:txBody>
      </p:sp>
      <p:pic>
        <p:nvPicPr>
          <p:cNvPr id="71" name="Picture 7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518372" y="4258277"/>
            <a:ext cx="493767" cy="493767"/>
          </a:xfrm>
          <a:prstGeom prst="rect">
            <a:avLst/>
          </a:prstGeom>
        </p:spPr>
      </p:pic>
      <p:sp>
        <p:nvSpPr>
          <p:cNvPr id="72" name="Rectangle 71"/>
          <p:cNvSpPr/>
          <p:nvPr/>
        </p:nvSpPr>
        <p:spPr>
          <a:xfrm>
            <a:off x="7068638" y="4150185"/>
            <a:ext cx="1926093" cy="954107"/>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Prioritize wireframes based on business needs and complexity of implementation</a:t>
            </a:r>
          </a:p>
        </p:txBody>
      </p:sp>
      <p:sp>
        <p:nvSpPr>
          <p:cNvPr id="77" name="Rectangle 76"/>
          <p:cNvSpPr/>
          <p:nvPr/>
        </p:nvSpPr>
        <p:spPr>
          <a:xfrm>
            <a:off x="7068638" y="3077144"/>
            <a:ext cx="2077902" cy="738664"/>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Iterate on wireframes and review with potential end users</a:t>
            </a:r>
          </a:p>
        </p:txBody>
      </p:sp>
      <p:grpSp>
        <p:nvGrpSpPr>
          <p:cNvPr id="6" name="Group 5"/>
          <p:cNvGrpSpPr/>
          <p:nvPr/>
        </p:nvGrpSpPr>
        <p:grpSpPr>
          <a:xfrm>
            <a:off x="6554450" y="3090912"/>
            <a:ext cx="458708" cy="569293"/>
            <a:chOff x="6339801" y="3669126"/>
            <a:chExt cx="686306" cy="569293"/>
          </a:xfrm>
        </p:grpSpPr>
        <p:pic>
          <p:nvPicPr>
            <p:cNvPr id="76" name="Picture 75"/>
            <p:cNvPicPr>
              <a:picLocks noChangeAspect="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495968" y="3781098"/>
              <a:ext cx="470884" cy="358193"/>
            </a:xfrm>
            <a:prstGeom prst="rect">
              <a:avLst/>
            </a:prstGeom>
          </p:spPr>
        </p:pic>
        <p:sp>
          <p:nvSpPr>
            <p:cNvPr id="75" name="Freeform 36"/>
            <p:cNvSpPr>
              <a:spLocks noEditPoints="1"/>
            </p:cNvSpPr>
            <p:nvPr/>
          </p:nvSpPr>
          <p:spPr bwMode="auto">
            <a:xfrm>
              <a:off x="6339801" y="3669126"/>
              <a:ext cx="686306" cy="569293"/>
            </a:xfrm>
            <a:custGeom>
              <a:avLst/>
              <a:gdLst>
                <a:gd name="T0" fmla="*/ 407 w 1835"/>
                <a:gd name="T1" fmla="*/ 510 h 2039"/>
                <a:gd name="T2" fmla="*/ 1427 w 1835"/>
                <a:gd name="T3" fmla="*/ 510 h 2039"/>
                <a:gd name="T4" fmla="*/ 1427 w 1835"/>
                <a:gd name="T5" fmla="*/ 816 h 2039"/>
                <a:gd name="T6" fmla="*/ 1835 w 1835"/>
                <a:gd name="T7" fmla="*/ 408 h 2039"/>
                <a:gd name="T8" fmla="*/ 1427 w 1835"/>
                <a:gd name="T9" fmla="*/ 0 h 2039"/>
                <a:gd name="T10" fmla="*/ 1427 w 1835"/>
                <a:gd name="T11" fmla="*/ 306 h 2039"/>
                <a:gd name="T12" fmla="*/ 204 w 1835"/>
                <a:gd name="T13" fmla="*/ 306 h 2039"/>
                <a:gd name="T14" fmla="*/ 204 w 1835"/>
                <a:gd name="T15" fmla="*/ 918 h 2039"/>
                <a:gd name="T16" fmla="*/ 407 w 1835"/>
                <a:gd name="T17" fmla="*/ 918 h 2039"/>
                <a:gd name="T18" fmla="*/ 407 w 1835"/>
                <a:gd name="T19" fmla="*/ 510 h 2039"/>
                <a:gd name="T20" fmla="*/ 1427 w 1835"/>
                <a:gd name="T21" fmla="*/ 1529 h 2039"/>
                <a:gd name="T22" fmla="*/ 407 w 1835"/>
                <a:gd name="T23" fmla="*/ 1529 h 2039"/>
                <a:gd name="T24" fmla="*/ 407 w 1835"/>
                <a:gd name="T25" fmla="*/ 1223 h 2039"/>
                <a:gd name="T26" fmla="*/ 0 w 1835"/>
                <a:gd name="T27" fmla="*/ 1631 h 2039"/>
                <a:gd name="T28" fmla="*/ 407 w 1835"/>
                <a:gd name="T29" fmla="*/ 2039 h 2039"/>
                <a:gd name="T30" fmla="*/ 407 w 1835"/>
                <a:gd name="T31" fmla="*/ 1733 h 2039"/>
                <a:gd name="T32" fmla="*/ 1631 w 1835"/>
                <a:gd name="T33" fmla="*/ 1733 h 2039"/>
                <a:gd name="T34" fmla="*/ 1631 w 1835"/>
                <a:gd name="T35" fmla="*/ 1122 h 2039"/>
                <a:gd name="T36" fmla="*/ 1427 w 1835"/>
                <a:gd name="T37" fmla="*/ 1122 h 2039"/>
                <a:gd name="T38" fmla="*/ 1427 w 1835"/>
                <a:gd name="T39" fmla="*/ 1529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35" h="2039">
                  <a:moveTo>
                    <a:pt x="407" y="510"/>
                  </a:moveTo>
                  <a:lnTo>
                    <a:pt x="1427" y="510"/>
                  </a:lnTo>
                  <a:lnTo>
                    <a:pt x="1427" y="816"/>
                  </a:lnTo>
                  <a:lnTo>
                    <a:pt x="1835" y="408"/>
                  </a:lnTo>
                  <a:lnTo>
                    <a:pt x="1427" y="0"/>
                  </a:lnTo>
                  <a:lnTo>
                    <a:pt x="1427" y="306"/>
                  </a:lnTo>
                  <a:lnTo>
                    <a:pt x="204" y="306"/>
                  </a:lnTo>
                  <a:lnTo>
                    <a:pt x="204" y="918"/>
                  </a:lnTo>
                  <a:lnTo>
                    <a:pt x="407" y="918"/>
                  </a:lnTo>
                  <a:lnTo>
                    <a:pt x="407" y="510"/>
                  </a:lnTo>
                  <a:close/>
                  <a:moveTo>
                    <a:pt x="1427" y="1529"/>
                  </a:moveTo>
                  <a:lnTo>
                    <a:pt x="407" y="1529"/>
                  </a:lnTo>
                  <a:lnTo>
                    <a:pt x="407" y="1223"/>
                  </a:lnTo>
                  <a:lnTo>
                    <a:pt x="0" y="1631"/>
                  </a:lnTo>
                  <a:lnTo>
                    <a:pt x="407" y="2039"/>
                  </a:lnTo>
                  <a:lnTo>
                    <a:pt x="407" y="1733"/>
                  </a:lnTo>
                  <a:lnTo>
                    <a:pt x="1631" y="1733"/>
                  </a:lnTo>
                  <a:lnTo>
                    <a:pt x="1631" y="1122"/>
                  </a:lnTo>
                  <a:lnTo>
                    <a:pt x="1427" y="1122"/>
                  </a:lnTo>
                  <a:lnTo>
                    <a:pt x="1427" y="1529"/>
                  </a:lnTo>
                  <a:close/>
                </a:path>
              </a:pathLst>
            </a:custGeom>
            <a:solidFill>
              <a:srgbClr val="747477"/>
            </a:solidFill>
            <a:ln>
              <a:noFill/>
            </a:ln>
            <a:extLst/>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cs typeface="Arial" panose="020B0604020202020204" pitchFamily="34" charset="0"/>
              </a:endParaRPr>
            </a:p>
          </p:txBody>
        </p:sp>
      </p:grpSp>
      <p:sp>
        <p:nvSpPr>
          <p:cNvPr id="116" name="Rectangle 115"/>
          <p:cNvSpPr/>
          <p:nvPr/>
        </p:nvSpPr>
        <p:spPr>
          <a:xfrm>
            <a:off x="7068638" y="1770259"/>
            <a:ext cx="2182390" cy="523220"/>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Understand detailed wireframe requirements</a:t>
            </a:r>
          </a:p>
        </p:txBody>
      </p:sp>
      <p:pic>
        <p:nvPicPr>
          <p:cNvPr id="117" name="Picture 116"/>
          <p:cNvPicPr>
            <a:picLocks noChangeAspect="1"/>
          </p:cNvPicPr>
          <p:nvPr/>
        </p:nvPicPr>
        <p:blipFill>
          <a:blip r:embed="rId9"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31344" y="1805079"/>
            <a:ext cx="510891" cy="510891"/>
          </a:xfrm>
          <a:prstGeom prst="rect">
            <a:avLst/>
          </a:prstGeom>
        </p:spPr>
      </p:pic>
      <p:sp>
        <p:nvSpPr>
          <p:cNvPr id="119" name="Rectangle 118"/>
          <p:cNvSpPr/>
          <p:nvPr/>
        </p:nvSpPr>
        <p:spPr>
          <a:xfrm>
            <a:off x="864866" y="1770259"/>
            <a:ext cx="2388554" cy="954107"/>
          </a:xfrm>
          <a:prstGeom prst="rect">
            <a:avLst/>
          </a:prstGeom>
        </p:spPr>
        <p:txBody>
          <a:bodyPr wrap="square">
            <a:spAutoFit/>
          </a:bodyPr>
          <a:lstStyle/>
          <a:p>
            <a:r>
              <a:rPr lang="en-IN" sz="1400" dirty="0">
                <a:latin typeface="Arial" panose="020B0604020202020204" pitchFamily="34" charset="0"/>
                <a:ea typeface="Segoe UI" panose="020B0502040204020203" pitchFamily="34" charset="0"/>
                <a:cs typeface="Arial" panose="020B0604020202020204" pitchFamily="34" charset="0"/>
              </a:rPr>
              <a:t>Schedule user interviews, prepare list of existing reports, their data sources, business users and KPIs</a:t>
            </a:r>
          </a:p>
        </p:txBody>
      </p:sp>
      <p:pic>
        <p:nvPicPr>
          <p:cNvPr id="120" name="Picture 119"/>
          <p:cNvPicPr>
            <a:picLocks noChangeAspect="1"/>
          </p:cNvPicPr>
          <p:nvPr/>
        </p:nvPicPr>
        <p:blipFill>
          <a:blip r:embed="rId10"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7444" y="1805079"/>
            <a:ext cx="694828" cy="694828"/>
          </a:xfrm>
          <a:prstGeom prst="rect">
            <a:avLst/>
          </a:prstGeom>
        </p:spPr>
      </p:pic>
      <p:sp>
        <p:nvSpPr>
          <p:cNvPr id="122" name="Rectangle 121"/>
          <p:cNvSpPr/>
          <p:nvPr/>
        </p:nvSpPr>
        <p:spPr>
          <a:xfrm>
            <a:off x="3949633" y="1770259"/>
            <a:ext cx="1824607" cy="523220"/>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Understand data sources, data flows</a:t>
            </a:r>
          </a:p>
        </p:txBody>
      </p:sp>
      <p:pic>
        <p:nvPicPr>
          <p:cNvPr id="123" name="Picture 122"/>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3453210" y="1805079"/>
            <a:ext cx="492660" cy="492660"/>
          </a:xfrm>
          <a:prstGeom prst="rect">
            <a:avLst/>
          </a:prstGeom>
        </p:spPr>
      </p:pic>
      <p:sp>
        <p:nvSpPr>
          <p:cNvPr id="125" name="Rectangle 124"/>
          <p:cNvSpPr/>
          <p:nvPr/>
        </p:nvSpPr>
        <p:spPr>
          <a:xfrm>
            <a:off x="3949633" y="4150185"/>
            <a:ext cx="2236319" cy="738664"/>
          </a:xfrm>
          <a:prstGeom prst="rect">
            <a:avLst/>
          </a:prstGeom>
        </p:spPr>
        <p:txBody>
          <a:bodyPr wrap="square">
            <a:spAutoFit/>
          </a:bodyPr>
          <a:lstStyle/>
          <a:p>
            <a:pPr defTabSz="1239922">
              <a:spcAft>
                <a:spcPts val="1200"/>
              </a:spcAft>
            </a:pPr>
            <a:r>
              <a:rPr lang="en-US" sz="1400" dirty="0">
                <a:solidFill>
                  <a:sysClr val="windowText" lastClr="000000"/>
                </a:solidFill>
                <a:latin typeface="Arial" panose="020B0604020202020204" pitchFamily="34" charset="0"/>
                <a:ea typeface="Segoe UI" panose="020B0502040204020203" pitchFamily="34" charset="0"/>
                <a:cs typeface="Arial" panose="020B0604020202020204" pitchFamily="34" charset="0"/>
              </a:rPr>
              <a:t>Identify usability and audience for each report to capture business value</a:t>
            </a:r>
          </a:p>
        </p:txBody>
      </p:sp>
      <p:pic>
        <p:nvPicPr>
          <p:cNvPr id="126" name="Picture 125"/>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3491123" y="4258277"/>
            <a:ext cx="466539" cy="466539"/>
          </a:xfrm>
          <a:prstGeom prst="rect">
            <a:avLst/>
          </a:prstGeom>
        </p:spPr>
      </p:pic>
      <p:sp>
        <p:nvSpPr>
          <p:cNvPr id="128" name="Rectangle 127"/>
          <p:cNvSpPr/>
          <p:nvPr/>
        </p:nvSpPr>
        <p:spPr>
          <a:xfrm>
            <a:off x="3949633" y="5285040"/>
            <a:ext cx="2174165" cy="738664"/>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Recommend a new set of reports that helps achieve the objectives</a:t>
            </a:r>
          </a:p>
        </p:txBody>
      </p:sp>
      <p:pic>
        <p:nvPicPr>
          <p:cNvPr id="129" name="Picture 128"/>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3493779" y="5382177"/>
            <a:ext cx="456567" cy="456567"/>
          </a:xfrm>
          <a:prstGeom prst="rect">
            <a:avLst/>
          </a:prstGeom>
        </p:spPr>
      </p:pic>
      <p:sp>
        <p:nvSpPr>
          <p:cNvPr id="131" name="Rectangle 130"/>
          <p:cNvSpPr/>
          <p:nvPr/>
        </p:nvSpPr>
        <p:spPr>
          <a:xfrm>
            <a:off x="3949633" y="3077144"/>
            <a:ext cx="1824607" cy="523220"/>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Understand logical grouping of reports</a:t>
            </a:r>
          </a:p>
        </p:txBody>
      </p:sp>
      <p:pic>
        <p:nvPicPr>
          <p:cNvPr id="132" name="Picture 131"/>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3487957" y="3090912"/>
            <a:ext cx="463255" cy="433303"/>
          </a:xfrm>
          <a:prstGeom prst="rect">
            <a:avLst/>
          </a:prstGeom>
          <a:solidFill>
            <a:schemeClr val="bg2">
              <a:lumMod val="90000"/>
              <a:alpha val="91000"/>
            </a:schemeClr>
          </a:solidFill>
        </p:spPr>
      </p:pic>
      <p:cxnSp>
        <p:nvCxnSpPr>
          <p:cNvPr id="133" name="Straight Connector 132"/>
          <p:cNvCxnSpPr/>
          <p:nvPr/>
        </p:nvCxnSpPr>
        <p:spPr>
          <a:xfrm>
            <a:off x="9251028" y="1491893"/>
            <a:ext cx="0" cy="475488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14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r>
              <a:rPr lang="en-US" dirty="0"/>
              <a:t>1. Getting the data together</a:t>
            </a:r>
          </a:p>
        </p:txBody>
      </p:sp>
      <p:sp>
        <p:nvSpPr>
          <p:cNvPr id="37" name="Rectangle 36">
            <a:extLst>
              <a:ext uri="{FF2B5EF4-FFF2-40B4-BE49-F238E27FC236}">
                <a16:creationId xmlns:a16="http://schemas.microsoft.com/office/drawing/2014/main" id="{2D817056-4994-4F1D-A6B2-E6C19FC0639A}"/>
              </a:ext>
            </a:extLst>
          </p:cNvPr>
          <p:cNvSpPr/>
          <p:nvPr/>
        </p:nvSpPr>
        <p:spPr bwMode="auto">
          <a:xfrm>
            <a:off x="586792" y="679116"/>
            <a:ext cx="11044542" cy="457200"/>
          </a:xfrm>
          <a:prstGeom prst="rect">
            <a:avLst/>
          </a:prstGeom>
          <a:solidFill>
            <a:schemeClr val="bg1">
              <a:lumMod val="95000"/>
            </a:schemeClr>
          </a:solidFill>
          <a:ln w="12700">
            <a:noFill/>
            <a:round/>
            <a:headEnd/>
            <a:tailEnd/>
          </a:ln>
        </p:spPr>
        <p:txBody>
          <a:bodyPr rtlCol="0" anchor="ctr"/>
          <a:lstStyle/>
          <a:p>
            <a:pPr algn="ctr"/>
            <a:endParaRPr lang="en-US" dirty="0">
              <a:solidFill>
                <a:schemeClr val="bg1"/>
              </a:solidFill>
            </a:endParaRPr>
          </a:p>
        </p:txBody>
      </p:sp>
      <p:sp>
        <p:nvSpPr>
          <p:cNvPr id="38" name="Rectangle: Rounded Corners 38">
            <a:extLst>
              <a:ext uri="{FF2B5EF4-FFF2-40B4-BE49-F238E27FC236}">
                <a16:creationId xmlns:a16="http://schemas.microsoft.com/office/drawing/2014/main" id="{FE830CC8-77D8-4354-B965-2439CECDAE8F}"/>
              </a:ext>
            </a:extLst>
          </p:cNvPr>
          <p:cNvSpPr/>
          <p:nvPr/>
        </p:nvSpPr>
        <p:spPr>
          <a:xfrm>
            <a:off x="9631480" y="1727200"/>
            <a:ext cx="1977406" cy="3499579"/>
          </a:xfrm>
          <a:prstGeom prst="round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Lucida Sans"/>
              <a:cs typeface="Lucida Sans"/>
            </a:endParaRPr>
          </a:p>
        </p:txBody>
      </p:sp>
      <p:cxnSp>
        <p:nvCxnSpPr>
          <p:cNvPr id="39" name="Elbow Connector 85">
            <a:extLst>
              <a:ext uri="{FF2B5EF4-FFF2-40B4-BE49-F238E27FC236}">
                <a16:creationId xmlns:a16="http://schemas.microsoft.com/office/drawing/2014/main" id="{6F97CC66-F3C4-4075-9B05-6CD8ECB76426}"/>
              </a:ext>
            </a:extLst>
          </p:cNvPr>
          <p:cNvCxnSpPr>
            <a:cxnSpLocks/>
            <a:stCxn id="43" idx="3"/>
            <a:endCxn id="64" idx="1"/>
          </p:cNvCxnSpPr>
          <p:nvPr/>
        </p:nvCxnSpPr>
        <p:spPr>
          <a:xfrm>
            <a:off x="9318473" y="2736935"/>
            <a:ext cx="514646" cy="310167"/>
          </a:xfrm>
          <a:prstGeom prst="bentConnector3">
            <a:avLst>
              <a:gd name="adj1" fmla="val 50000"/>
            </a:avLst>
          </a:prstGeom>
          <a:ln w="12700" cmpd="sng">
            <a:solidFill>
              <a:schemeClr val="tx1">
                <a:lumMod val="75000"/>
                <a:lumOff val="2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0" name="Elbow Connector 86">
            <a:extLst>
              <a:ext uri="{FF2B5EF4-FFF2-40B4-BE49-F238E27FC236}">
                <a16:creationId xmlns:a16="http://schemas.microsoft.com/office/drawing/2014/main" id="{9721F742-7D12-45E8-B825-F0B8D12B49CA}"/>
              </a:ext>
            </a:extLst>
          </p:cNvPr>
          <p:cNvCxnSpPr>
            <a:cxnSpLocks/>
            <a:stCxn id="43" idx="3"/>
            <a:endCxn id="63" idx="1"/>
          </p:cNvCxnSpPr>
          <p:nvPr/>
        </p:nvCxnSpPr>
        <p:spPr>
          <a:xfrm flipV="1">
            <a:off x="9318473" y="2287497"/>
            <a:ext cx="514649" cy="449438"/>
          </a:xfrm>
          <a:prstGeom prst="bentConnector3">
            <a:avLst/>
          </a:prstGeom>
          <a:ln w="12700" cmpd="sng">
            <a:solidFill>
              <a:schemeClr val="tx1">
                <a:lumMod val="75000"/>
                <a:lumOff val="25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251FD8B-29AC-4EEF-9F74-9E9F9B6AFF83}"/>
              </a:ext>
            </a:extLst>
          </p:cNvPr>
          <p:cNvSpPr/>
          <p:nvPr/>
        </p:nvSpPr>
        <p:spPr bwMode="auto">
          <a:xfrm>
            <a:off x="4898704" y="2854729"/>
            <a:ext cx="956316" cy="209680"/>
          </a:xfrm>
          <a:prstGeom prst="rect">
            <a:avLst/>
          </a:prstGeom>
          <a:solidFill>
            <a:schemeClr val="bg1"/>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1"/>
                </a:solidFill>
                <a:ea typeface="Segoe UI" panose="020B0502040204020203" pitchFamily="34" charset="0"/>
                <a:cs typeface="Lucida Sans"/>
              </a:rPr>
              <a:t>Data Lake</a:t>
            </a:r>
          </a:p>
        </p:txBody>
      </p:sp>
      <p:sp>
        <p:nvSpPr>
          <p:cNvPr id="43" name="Rectangle 42">
            <a:extLst>
              <a:ext uri="{FF2B5EF4-FFF2-40B4-BE49-F238E27FC236}">
                <a16:creationId xmlns:a16="http://schemas.microsoft.com/office/drawing/2014/main" id="{71CB07DF-C519-4545-81B5-30CD727387DC}"/>
              </a:ext>
            </a:extLst>
          </p:cNvPr>
          <p:cNvSpPr/>
          <p:nvPr/>
        </p:nvSpPr>
        <p:spPr bwMode="auto">
          <a:xfrm>
            <a:off x="6443546" y="2394035"/>
            <a:ext cx="2874927" cy="685800"/>
          </a:xfrm>
          <a:prstGeom prst="rect">
            <a:avLst/>
          </a:prstGeom>
          <a:solidFill>
            <a:schemeClr val="accent1"/>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rgbClr val="FFC000"/>
                </a:solidFill>
                <a:ea typeface="Segoe UI" panose="020B0502040204020203" pitchFamily="34" charset="0"/>
                <a:cs typeface="Lucida Sans"/>
              </a:rPr>
              <a:t>Data store pipelines </a:t>
            </a:r>
            <a:r>
              <a:rPr lang="en-IN" sz="1200" dirty="0">
                <a:solidFill>
                  <a:schemeClr val="bg1"/>
                </a:solidFill>
                <a:ea typeface="Segoe UI" panose="020B0502040204020203" pitchFamily="34" charset="0"/>
                <a:cs typeface="Lucida Sans"/>
              </a:rPr>
              <a:t>enables metric &amp; exception reporting</a:t>
            </a:r>
          </a:p>
        </p:txBody>
      </p:sp>
      <p:sp>
        <p:nvSpPr>
          <p:cNvPr id="44" name="Rectangle 43">
            <a:extLst>
              <a:ext uri="{FF2B5EF4-FFF2-40B4-BE49-F238E27FC236}">
                <a16:creationId xmlns:a16="http://schemas.microsoft.com/office/drawing/2014/main" id="{B327CB53-19FF-493D-B474-309EF40683AB}"/>
              </a:ext>
            </a:extLst>
          </p:cNvPr>
          <p:cNvSpPr/>
          <p:nvPr/>
        </p:nvSpPr>
        <p:spPr bwMode="auto">
          <a:xfrm>
            <a:off x="6443546" y="3263964"/>
            <a:ext cx="2874928" cy="685800"/>
          </a:xfrm>
          <a:prstGeom prst="rect">
            <a:avLst/>
          </a:prstGeom>
          <a:solidFill>
            <a:schemeClr val="accent1"/>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rgbClr val="FFC000"/>
                </a:solidFill>
                <a:ea typeface="Segoe UI" panose="020B0502040204020203" pitchFamily="34" charset="0"/>
                <a:cs typeface="Lucida Sans"/>
              </a:rPr>
              <a:t>API endpoints </a:t>
            </a:r>
            <a:r>
              <a:rPr lang="en-IN" sz="1200" dirty="0">
                <a:solidFill>
                  <a:schemeClr val="bg1"/>
                </a:solidFill>
                <a:ea typeface="Segoe UI" panose="020B0502040204020203" pitchFamily="34" charset="0"/>
                <a:cs typeface="Lucida Sans"/>
              </a:rPr>
              <a:t>enabling integration with </a:t>
            </a:r>
          </a:p>
          <a:p>
            <a:pPr algn="ctr"/>
            <a:r>
              <a:rPr lang="en-IN" sz="1200" dirty="0">
                <a:solidFill>
                  <a:schemeClr val="bg1"/>
                </a:solidFill>
                <a:ea typeface="Segoe UI" panose="020B0502040204020203" pitchFamily="34" charset="0"/>
                <a:cs typeface="Lucida Sans"/>
              </a:rPr>
              <a:t>other systems </a:t>
            </a:r>
          </a:p>
        </p:txBody>
      </p:sp>
      <p:sp>
        <p:nvSpPr>
          <p:cNvPr id="48" name="Rectangle 47">
            <a:extLst>
              <a:ext uri="{FF2B5EF4-FFF2-40B4-BE49-F238E27FC236}">
                <a16:creationId xmlns:a16="http://schemas.microsoft.com/office/drawing/2014/main" id="{EE05A463-37AE-4EC7-90FB-9A7B7FA7FD15}"/>
              </a:ext>
            </a:extLst>
          </p:cNvPr>
          <p:cNvSpPr/>
          <p:nvPr/>
        </p:nvSpPr>
        <p:spPr bwMode="auto">
          <a:xfrm>
            <a:off x="6443546" y="4103690"/>
            <a:ext cx="2874928" cy="685800"/>
          </a:xfrm>
          <a:prstGeom prst="rect">
            <a:avLst/>
          </a:prstGeom>
          <a:solidFill>
            <a:schemeClr val="accent1"/>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rgbClr val="FFC000"/>
                </a:solidFill>
                <a:ea typeface="Segoe UI" panose="020B0502040204020203" pitchFamily="34" charset="0"/>
                <a:cs typeface="Lucida Sans"/>
              </a:rPr>
              <a:t>ML / AI Workbench </a:t>
            </a:r>
            <a:r>
              <a:rPr lang="en-IN" sz="1200" dirty="0">
                <a:solidFill>
                  <a:schemeClr val="bg1"/>
                </a:solidFill>
                <a:ea typeface="Segoe UI" panose="020B0502040204020203" pitchFamily="34" charset="0"/>
                <a:cs typeface="Lucida Sans"/>
              </a:rPr>
              <a:t>for </a:t>
            </a:r>
          </a:p>
          <a:p>
            <a:pPr algn="ctr"/>
            <a:r>
              <a:rPr lang="en-IN" sz="1200" dirty="0">
                <a:solidFill>
                  <a:schemeClr val="bg1"/>
                </a:solidFill>
                <a:ea typeface="Segoe UI" panose="020B0502040204020203" pitchFamily="34" charset="0"/>
                <a:cs typeface="Lucida Sans"/>
              </a:rPr>
              <a:t>Prediction &amp; Insights</a:t>
            </a:r>
          </a:p>
        </p:txBody>
      </p:sp>
      <p:sp>
        <p:nvSpPr>
          <p:cNvPr id="51" name="Rectangle 50">
            <a:extLst>
              <a:ext uri="{FF2B5EF4-FFF2-40B4-BE49-F238E27FC236}">
                <a16:creationId xmlns:a16="http://schemas.microsoft.com/office/drawing/2014/main" id="{005ECDA2-51BF-40A8-9B9E-492104CC5587}"/>
              </a:ext>
            </a:extLst>
          </p:cNvPr>
          <p:cNvSpPr/>
          <p:nvPr/>
        </p:nvSpPr>
        <p:spPr>
          <a:xfrm>
            <a:off x="4762115" y="2736935"/>
            <a:ext cx="1283267" cy="1735753"/>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Lucida Sans"/>
              <a:ea typeface="Segoe UI" panose="020B0502040204020203" pitchFamily="34" charset="0"/>
              <a:cs typeface="Lucida Sans"/>
            </a:endParaRPr>
          </a:p>
        </p:txBody>
      </p:sp>
      <p:grpSp>
        <p:nvGrpSpPr>
          <p:cNvPr id="52" name="Group 51">
            <a:extLst>
              <a:ext uri="{FF2B5EF4-FFF2-40B4-BE49-F238E27FC236}">
                <a16:creationId xmlns:a16="http://schemas.microsoft.com/office/drawing/2014/main" id="{AD3E8BF0-5D4B-406D-A723-32A922F4AB8F}"/>
              </a:ext>
            </a:extLst>
          </p:cNvPr>
          <p:cNvGrpSpPr/>
          <p:nvPr/>
        </p:nvGrpSpPr>
        <p:grpSpPr>
          <a:xfrm>
            <a:off x="879607" y="751460"/>
            <a:ext cx="10350009" cy="311333"/>
            <a:chOff x="976066" y="1034935"/>
            <a:chExt cx="10350009" cy="311333"/>
          </a:xfrm>
        </p:grpSpPr>
        <p:sp>
          <p:nvSpPr>
            <p:cNvPr id="53" name="TextBox 52">
              <a:extLst>
                <a:ext uri="{FF2B5EF4-FFF2-40B4-BE49-F238E27FC236}">
                  <a16:creationId xmlns:a16="http://schemas.microsoft.com/office/drawing/2014/main" id="{722DD900-320D-457A-9BAF-F7E22E888F5F}"/>
                </a:ext>
              </a:extLst>
            </p:cNvPr>
            <p:cNvSpPr txBox="1"/>
            <p:nvPr/>
          </p:nvSpPr>
          <p:spPr>
            <a:xfrm>
              <a:off x="976066" y="1038491"/>
              <a:ext cx="1890261" cy="307777"/>
            </a:xfrm>
            <a:prstGeom prst="rect">
              <a:avLst/>
            </a:prstGeom>
            <a:noFill/>
            <a:ln>
              <a:noFill/>
            </a:ln>
          </p:spPr>
          <p:txBody>
            <a:bodyPr wrap="none" rtlCol="0" anchor="ctr">
              <a:spAutoFit/>
            </a:bodyPr>
            <a:lstStyle/>
            <a:p>
              <a:pPr algn="ctr" eaLnBrk="0" hangingPunct="0">
                <a:spcBef>
                  <a:spcPct val="20000"/>
                </a:spcBef>
                <a:buClr>
                  <a:srgbClr val="500093"/>
                </a:buClr>
                <a:buSzPct val="80000"/>
              </a:pPr>
              <a:r>
                <a:rPr lang="en-US" sz="1400" dirty="0">
                  <a:ln w="0"/>
                  <a:effectLst>
                    <a:outerShdw blurRad="38100" dist="19050" dir="2700000" algn="tl" rotWithShape="0">
                      <a:schemeClr val="dk1">
                        <a:alpha val="40000"/>
                      </a:schemeClr>
                    </a:outerShdw>
                  </a:effectLst>
                  <a:latin typeface="Lucida Sans"/>
                  <a:ea typeface="Segoe UI" panose="020B0502040204020203" pitchFamily="34" charset="0"/>
                  <a:cs typeface="Lucida Sans"/>
                </a:rPr>
                <a:t>How to acquire data?</a:t>
              </a:r>
            </a:p>
          </p:txBody>
        </p:sp>
        <p:sp>
          <p:nvSpPr>
            <p:cNvPr id="54" name="TextBox 53">
              <a:extLst>
                <a:ext uri="{FF2B5EF4-FFF2-40B4-BE49-F238E27FC236}">
                  <a16:creationId xmlns:a16="http://schemas.microsoft.com/office/drawing/2014/main" id="{DC5F1777-202B-400C-89BF-7ED775E4F5A1}"/>
                </a:ext>
              </a:extLst>
            </p:cNvPr>
            <p:cNvSpPr txBox="1"/>
            <p:nvPr/>
          </p:nvSpPr>
          <p:spPr>
            <a:xfrm>
              <a:off x="4956386" y="1034935"/>
              <a:ext cx="2922595" cy="307777"/>
            </a:xfrm>
            <a:prstGeom prst="rect">
              <a:avLst/>
            </a:prstGeom>
            <a:noFill/>
            <a:ln>
              <a:noFill/>
            </a:ln>
          </p:spPr>
          <p:txBody>
            <a:bodyPr wrap="none" rtlCol="0">
              <a:spAutoFit/>
            </a:bodyPr>
            <a:lstStyle/>
            <a:p>
              <a:pPr algn="ctr" eaLnBrk="0" hangingPunct="0">
                <a:spcBef>
                  <a:spcPct val="20000"/>
                </a:spcBef>
                <a:buClr>
                  <a:srgbClr val="500093"/>
                </a:buClr>
                <a:buSzPct val="80000"/>
              </a:pPr>
              <a:r>
                <a:rPr lang="en-US" sz="1400" dirty="0">
                  <a:ln w="0"/>
                  <a:effectLst>
                    <a:outerShdw blurRad="38100" dist="19050" dir="2700000" algn="tl" rotWithShape="0">
                      <a:schemeClr val="dk1">
                        <a:alpha val="40000"/>
                      </a:schemeClr>
                    </a:outerShdw>
                  </a:effectLst>
                  <a:latin typeface="Lucida Sans"/>
                  <a:ea typeface="Segoe UI" panose="020B0502040204020203" pitchFamily="34" charset="0"/>
                  <a:cs typeface="Lucida Sans"/>
                </a:rPr>
                <a:t>How to create a unified data view?</a:t>
              </a:r>
            </a:p>
          </p:txBody>
        </p:sp>
        <p:sp>
          <p:nvSpPr>
            <p:cNvPr id="55" name="TextBox 54">
              <a:extLst>
                <a:ext uri="{FF2B5EF4-FFF2-40B4-BE49-F238E27FC236}">
                  <a16:creationId xmlns:a16="http://schemas.microsoft.com/office/drawing/2014/main" id="{B1DF07D4-DA6E-4128-BF20-26D740311BF8}"/>
                </a:ext>
              </a:extLst>
            </p:cNvPr>
            <p:cNvSpPr txBox="1"/>
            <p:nvPr/>
          </p:nvSpPr>
          <p:spPr>
            <a:xfrm>
              <a:off x="8831481" y="1038345"/>
              <a:ext cx="2494594" cy="307777"/>
            </a:xfrm>
            <a:prstGeom prst="rect">
              <a:avLst/>
            </a:prstGeom>
            <a:noFill/>
            <a:ln>
              <a:noFill/>
            </a:ln>
          </p:spPr>
          <p:txBody>
            <a:bodyPr wrap="none" rtlCol="0" anchor="ctr">
              <a:spAutoFit/>
            </a:bodyPr>
            <a:lstStyle/>
            <a:p>
              <a:pPr algn="ctr" eaLnBrk="0" hangingPunct="0">
                <a:spcBef>
                  <a:spcPct val="20000"/>
                </a:spcBef>
                <a:buClr>
                  <a:srgbClr val="500093"/>
                </a:buClr>
                <a:buSzPct val="80000"/>
              </a:pPr>
              <a:r>
                <a:rPr lang="en-US" sz="1400" dirty="0">
                  <a:ln w="0"/>
                  <a:effectLst>
                    <a:outerShdw blurRad="38100" dist="19050" dir="2700000" algn="tl" rotWithShape="0">
                      <a:schemeClr val="dk1">
                        <a:alpha val="40000"/>
                      </a:schemeClr>
                    </a:outerShdw>
                  </a:effectLst>
                  <a:latin typeface="Lucida Sans"/>
                  <a:ea typeface="Segoe UI" panose="020B0502040204020203" pitchFamily="34" charset="0"/>
                  <a:cs typeface="Lucida Sans"/>
                </a:rPr>
                <a:t>How to enable consumption?</a:t>
              </a:r>
            </a:p>
          </p:txBody>
        </p:sp>
      </p:grpSp>
      <p:sp>
        <p:nvSpPr>
          <p:cNvPr id="56" name="Rectangle 55">
            <a:extLst>
              <a:ext uri="{FF2B5EF4-FFF2-40B4-BE49-F238E27FC236}">
                <a16:creationId xmlns:a16="http://schemas.microsoft.com/office/drawing/2014/main" id="{BA23F630-0707-4A2D-A5A6-09D1F6AF2088}"/>
              </a:ext>
            </a:extLst>
          </p:cNvPr>
          <p:cNvSpPr/>
          <p:nvPr/>
        </p:nvSpPr>
        <p:spPr bwMode="auto">
          <a:xfrm>
            <a:off x="2823977" y="2012412"/>
            <a:ext cx="1275251" cy="3327526"/>
          </a:xfrm>
          <a:prstGeom prst="rect">
            <a:avLst/>
          </a:prstGeom>
          <a:solidFill>
            <a:schemeClr val="accent1">
              <a:lumMod val="20000"/>
              <a:lumOff val="8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dirty="0">
                <a:solidFill>
                  <a:schemeClr val="tx1">
                    <a:lumMod val="75000"/>
                    <a:lumOff val="25000"/>
                  </a:schemeClr>
                </a:solidFill>
                <a:ea typeface="Segoe UI" panose="020B0502040204020203" pitchFamily="34" charset="0"/>
                <a:cs typeface="Lucida Sans"/>
              </a:rPr>
              <a:t>Data Integration</a:t>
            </a:r>
          </a:p>
        </p:txBody>
      </p:sp>
      <p:sp>
        <p:nvSpPr>
          <p:cNvPr id="57" name="Rectangle 56">
            <a:extLst>
              <a:ext uri="{FF2B5EF4-FFF2-40B4-BE49-F238E27FC236}">
                <a16:creationId xmlns:a16="http://schemas.microsoft.com/office/drawing/2014/main" id="{36B690C0-3502-42FF-99E4-D0B1F9DAE311}"/>
              </a:ext>
            </a:extLst>
          </p:cNvPr>
          <p:cNvSpPr/>
          <p:nvPr/>
        </p:nvSpPr>
        <p:spPr bwMode="auto">
          <a:xfrm>
            <a:off x="2914996" y="2132877"/>
            <a:ext cx="1062709" cy="1143000"/>
          </a:xfrm>
          <a:prstGeom prst="rect">
            <a:avLst/>
          </a:prstGeom>
          <a:solidFill>
            <a:schemeClr val="tx2"/>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dirty="0">
                <a:solidFill>
                  <a:schemeClr val="bg1"/>
                </a:solidFill>
                <a:ea typeface="Segoe UI" panose="020B0502040204020203" pitchFamily="34" charset="0"/>
                <a:cs typeface="Lucida Sans"/>
              </a:rPr>
              <a:t>Structured </a:t>
            </a:r>
          </a:p>
        </p:txBody>
      </p:sp>
      <p:sp>
        <p:nvSpPr>
          <p:cNvPr id="58" name="Rectangle 57">
            <a:extLst>
              <a:ext uri="{FF2B5EF4-FFF2-40B4-BE49-F238E27FC236}">
                <a16:creationId xmlns:a16="http://schemas.microsoft.com/office/drawing/2014/main" id="{711EBC0B-47EA-4F87-81C1-95A8146F7A50}"/>
              </a:ext>
            </a:extLst>
          </p:cNvPr>
          <p:cNvSpPr/>
          <p:nvPr/>
        </p:nvSpPr>
        <p:spPr bwMode="auto">
          <a:xfrm>
            <a:off x="2917835" y="4063460"/>
            <a:ext cx="1062709" cy="1143000"/>
          </a:xfrm>
          <a:prstGeom prst="rect">
            <a:avLst/>
          </a:prstGeom>
          <a:solidFill>
            <a:schemeClr val="tx2"/>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dirty="0">
                <a:solidFill>
                  <a:schemeClr val="bg1"/>
                </a:solidFill>
                <a:ea typeface="Segoe UI" panose="020B0502040204020203" pitchFamily="34" charset="0"/>
                <a:cs typeface="Lucida Sans"/>
              </a:rPr>
              <a:t>Unstructured</a:t>
            </a:r>
          </a:p>
        </p:txBody>
      </p:sp>
      <p:sp>
        <p:nvSpPr>
          <p:cNvPr id="63" name="Rectangle 62">
            <a:extLst>
              <a:ext uri="{FF2B5EF4-FFF2-40B4-BE49-F238E27FC236}">
                <a16:creationId xmlns:a16="http://schemas.microsoft.com/office/drawing/2014/main" id="{D4E08F12-A3A2-4ACB-8BD3-D61CA133832A}"/>
              </a:ext>
            </a:extLst>
          </p:cNvPr>
          <p:cNvSpPr/>
          <p:nvPr/>
        </p:nvSpPr>
        <p:spPr bwMode="auto">
          <a:xfrm>
            <a:off x="9833122" y="1944597"/>
            <a:ext cx="1600200" cy="685800"/>
          </a:xfrm>
          <a:prstGeom prst="rect">
            <a:avLst/>
          </a:prstGeom>
          <a:solidFill>
            <a:srgbClr val="0E376F"/>
          </a:solidFill>
          <a:ln w="12700">
            <a:noFill/>
            <a:round/>
            <a:headEnd/>
            <a:tailEnd/>
          </a:ln>
        </p:spPr>
        <p:txBody>
          <a:bodyPr rtlCol="0" anchor="ctr"/>
          <a:lstStyle/>
          <a:p>
            <a:pPr algn="ctr"/>
            <a:r>
              <a:rPr lang="en-IN" sz="1200" dirty="0">
                <a:solidFill>
                  <a:srgbClr val="FFFFFF"/>
                </a:solidFill>
                <a:ea typeface="Segoe UI" panose="020B0502040204020203" pitchFamily="34" charset="0"/>
                <a:cs typeface="Lucida Sans"/>
              </a:rPr>
              <a:t>METRIC &amp; EXCEPTION </a:t>
            </a:r>
          </a:p>
          <a:p>
            <a:pPr algn="ctr"/>
            <a:r>
              <a:rPr lang="en-IN" sz="1200" dirty="0">
                <a:solidFill>
                  <a:srgbClr val="FFFFFF"/>
                </a:solidFill>
                <a:ea typeface="Segoe UI" panose="020B0502040204020203" pitchFamily="34" charset="0"/>
                <a:cs typeface="Lucida Sans"/>
              </a:rPr>
              <a:t>REPORTS</a:t>
            </a:r>
          </a:p>
        </p:txBody>
      </p:sp>
      <p:sp>
        <p:nvSpPr>
          <p:cNvPr id="64" name="Rectangle 63">
            <a:extLst>
              <a:ext uri="{FF2B5EF4-FFF2-40B4-BE49-F238E27FC236}">
                <a16:creationId xmlns:a16="http://schemas.microsoft.com/office/drawing/2014/main" id="{B13DAE70-924F-4A09-BE3C-E5EDD185A843}"/>
              </a:ext>
            </a:extLst>
          </p:cNvPr>
          <p:cNvSpPr/>
          <p:nvPr/>
        </p:nvSpPr>
        <p:spPr bwMode="auto">
          <a:xfrm>
            <a:off x="9833119" y="2704202"/>
            <a:ext cx="1600200" cy="685800"/>
          </a:xfrm>
          <a:prstGeom prst="rect">
            <a:avLst/>
          </a:prstGeom>
          <a:solidFill>
            <a:srgbClr val="0E376F"/>
          </a:solidFill>
          <a:ln w="12700">
            <a:noFill/>
            <a:round/>
            <a:headEnd/>
            <a:tailEnd/>
          </a:ln>
        </p:spPr>
        <p:txBody>
          <a:bodyPr rtlCol="0" anchor="ctr"/>
          <a:lstStyle/>
          <a:p>
            <a:pPr algn="ctr"/>
            <a:r>
              <a:rPr lang="en-IN" sz="1200" dirty="0">
                <a:solidFill>
                  <a:srgbClr val="FFFFFF"/>
                </a:solidFill>
                <a:ea typeface="Segoe UI" panose="020B0502040204020203" pitchFamily="34" charset="0"/>
                <a:cs typeface="Lucida Sans"/>
              </a:rPr>
              <a:t>INTERACTIVE VISUALIZATON</a:t>
            </a:r>
          </a:p>
        </p:txBody>
      </p:sp>
      <p:sp>
        <p:nvSpPr>
          <p:cNvPr id="65" name="Rectangle 64">
            <a:extLst>
              <a:ext uri="{FF2B5EF4-FFF2-40B4-BE49-F238E27FC236}">
                <a16:creationId xmlns:a16="http://schemas.microsoft.com/office/drawing/2014/main" id="{7D284FB5-E05E-418D-AF64-3CB9EF6120D7}"/>
              </a:ext>
            </a:extLst>
          </p:cNvPr>
          <p:cNvSpPr/>
          <p:nvPr/>
        </p:nvSpPr>
        <p:spPr bwMode="auto">
          <a:xfrm>
            <a:off x="9833122" y="3488001"/>
            <a:ext cx="1600200" cy="685800"/>
          </a:xfrm>
          <a:prstGeom prst="rect">
            <a:avLst/>
          </a:prstGeom>
          <a:solidFill>
            <a:srgbClr val="0E376F"/>
          </a:solidFill>
          <a:ln w="12700">
            <a:noFill/>
            <a:round/>
            <a:headEnd/>
            <a:tailEnd/>
          </a:ln>
        </p:spPr>
        <p:txBody>
          <a:bodyPr rtlCol="0" anchor="ctr"/>
          <a:lstStyle/>
          <a:p>
            <a:pPr algn="ctr"/>
            <a:r>
              <a:rPr lang="en-IN" sz="1200" dirty="0">
                <a:solidFill>
                  <a:srgbClr val="FFFFFF"/>
                </a:solidFill>
                <a:ea typeface="Segoe UI" panose="020B0502040204020203" pitchFamily="34" charset="0"/>
                <a:cs typeface="Lucida Sans"/>
              </a:rPr>
              <a:t>OPERATIONAL  </a:t>
            </a:r>
          </a:p>
        </p:txBody>
      </p:sp>
      <p:sp>
        <p:nvSpPr>
          <p:cNvPr id="66" name="Rectangle 65">
            <a:extLst>
              <a:ext uri="{FF2B5EF4-FFF2-40B4-BE49-F238E27FC236}">
                <a16:creationId xmlns:a16="http://schemas.microsoft.com/office/drawing/2014/main" id="{B4A67F76-ADAA-4497-82F8-FA05A424548A}"/>
              </a:ext>
            </a:extLst>
          </p:cNvPr>
          <p:cNvSpPr/>
          <p:nvPr/>
        </p:nvSpPr>
        <p:spPr bwMode="auto">
          <a:xfrm>
            <a:off x="9825571" y="4300847"/>
            <a:ext cx="1600200" cy="685800"/>
          </a:xfrm>
          <a:prstGeom prst="rect">
            <a:avLst/>
          </a:prstGeom>
          <a:solidFill>
            <a:srgbClr val="0E376F"/>
          </a:solidFill>
          <a:ln w="12700">
            <a:noFill/>
            <a:round/>
            <a:headEnd/>
            <a:tailEnd/>
          </a:ln>
        </p:spPr>
        <p:txBody>
          <a:bodyPr rtlCol="0" anchor="ctr"/>
          <a:lstStyle/>
          <a:p>
            <a:pPr algn="ctr"/>
            <a:r>
              <a:rPr lang="en-IN" sz="1200" dirty="0">
                <a:solidFill>
                  <a:srgbClr val="FFFFFF"/>
                </a:solidFill>
                <a:ea typeface="Segoe UI" panose="020B0502040204020203" pitchFamily="34" charset="0"/>
                <a:cs typeface="Lucida Sans"/>
              </a:rPr>
              <a:t>ADVANCED </a:t>
            </a:r>
          </a:p>
          <a:p>
            <a:pPr algn="ctr"/>
            <a:r>
              <a:rPr lang="en-IN" sz="1200" dirty="0">
                <a:solidFill>
                  <a:srgbClr val="FFFFFF"/>
                </a:solidFill>
                <a:ea typeface="Segoe UI" panose="020B0502040204020203" pitchFamily="34" charset="0"/>
                <a:cs typeface="Lucida Sans"/>
              </a:rPr>
              <a:t>ANALYTICS</a:t>
            </a:r>
          </a:p>
        </p:txBody>
      </p:sp>
      <p:sp>
        <p:nvSpPr>
          <p:cNvPr id="68" name="Pentagon 3">
            <a:extLst>
              <a:ext uri="{FF2B5EF4-FFF2-40B4-BE49-F238E27FC236}">
                <a16:creationId xmlns:a16="http://schemas.microsoft.com/office/drawing/2014/main" id="{E6326531-5E7E-4D7F-8B63-5F0D21ED813A}"/>
              </a:ext>
            </a:extLst>
          </p:cNvPr>
          <p:cNvSpPr/>
          <p:nvPr/>
        </p:nvSpPr>
        <p:spPr bwMode="auto">
          <a:xfrm>
            <a:off x="11478609" y="679114"/>
            <a:ext cx="369760" cy="457200"/>
          </a:xfrm>
          <a:prstGeom prst="homePlate">
            <a:avLst/>
          </a:prstGeom>
          <a:solidFill>
            <a:schemeClr val="bg1">
              <a:lumMod val="95000"/>
            </a:schemeClr>
          </a:solidFill>
          <a:ln w="12700">
            <a:noFill/>
            <a:round/>
            <a:headEnd/>
            <a:tailEnd/>
          </a:ln>
        </p:spPr>
        <p:txBody>
          <a:bodyPr rtlCol="0" anchor="ctr"/>
          <a:lstStyle/>
          <a:p>
            <a:pPr algn="ctr"/>
            <a:endParaRPr lang="en-US" dirty="0">
              <a:solidFill>
                <a:schemeClr val="bg1"/>
              </a:solidFill>
            </a:endParaRPr>
          </a:p>
        </p:txBody>
      </p:sp>
      <p:sp>
        <p:nvSpPr>
          <p:cNvPr id="69" name="Pentagon 59">
            <a:extLst>
              <a:ext uri="{FF2B5EF4-FFF2-40B4-BE49-F238E27FC236}">
                <a16:creationId xmlns:a16="http://schemas.microsoft.com/office/drawing/2014/main" id="{A9B53408-CB6D-485B-8060-9EA3A3AFBD8A}"/>
              </a:ext>
            </a:extLst>
          </p:cNvPr>
          <p:cNvSpPr/>
          <p:nvPr/>
        </p:nvSpPr>
        <p:spPr bwMode="auto">
          <a:xfrm rot="10800000">
            <a:off x="256893" y="679740"/>
            <a:ext cx="369760" cy="457200"/>
          </a:xfrm>
          <a:prstGeom prst="homePlate">
            <a:avLst>
              <a:gd name="adj" fmla="val 63043"/>
            </a:avLst>
          </a:prstGeom>
          <a:solidFill>
            <a:schemeClr val="bg1">
              <a:lumMod val="95000"/>
            </a:schemeClr>
          </a:solidFill>
          <a:ln w="12700">
            <a:noFill/>
            <a:round/>
            <a:headEnd/>
            <a:tailEnd/>
          </a:ln>
        </p:spPr>
        <p:txBody>
          <a:bodyPr rtlCol="0" anchor="ctr"/>
          <a:lstStyle/>
          <a:p>
            <a:pPr algn="ctr"/>
            <a:endParaRPr lang="en-US" dirty="0">
              <a:solidFill>
                <a:schemeClr val="bg1"/>
              </a:solidFill>
            </a:endParaRPr>
          </a:p>
        </p:txBody>
      </p:sp>
      <p:cxnSp>
        <p:nvCxnSpPr>
          <p:cNvPr id="74" name="Straight Arrow Connector 73">
            <a:extLst>
              <a:ext uri="{FF2B5EF4-FFF2-40B4-BE49-F238E27FC236}">
                <a16:creationId xmlns:a16="http://schemas.microsoft.com/office/drawing/2014/main" id="{8239ED17-6047-40E4-B58A-DFCAD9E2D9C3}"/>
              </a:ext>
            </a:extLst>
          </p:cNvPr>
          <p:cNvCxnSpPr>
            <a:cxnSpLocks/>
          </p:cNvCxnSpPr>
          <p:nvPr/>
        </p:nvCxnSpPr>
        <p:spPr>
          <a:xfrm flipV="1">
            <a:off x="6045382" y="2823378"/>
            <a:ext cx="253099" cy="173833"/>
          </a:xfrm>
          <a:prstGeom prst="straightConnector1">
            <a:avLst/>
          </a:prstGeom>
          <a:ln w="12700" cmpd="sng">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C68B466-49A9-40CF-9B83-4E1709E25555}"/>
              </a:ext>
            </a:extLst>
          </p:cNvPr>
          <p:cNvCxnSpPr>
            <a:cxnSpLocks/>
            <a:stCxn id="51" idx="3"/>
          </p:cNvCxnSpPr>
          <p:nvPr/>
        </p:nvCxnSpPr>
        <p:spPr>
          <a:xfrm>
            <a:off x="6045382" y="3604812"/>
            <a:ext cx="268037" cy="0"/>
          </a:xfrm>
          <a:prstGeom prst="straightConnector1">
            <a:avLst/>
          </a:prstGeom>
          <a:ln w="12700" cmpd="sng">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7" name="Elbow Connector 52">
            <a:extLst>
              <a:ext uri="{FF2B5EF4-FFF2-40B4-BE49-F238E27FC236}">
                <a16:creationId xmlns:a16="http://schemas.microsoft.com/office/drawing/2014/main" id="{9A114BEB-3E2B-4EB8-B72D-92E3F9FC5045}"/>
              </a:ext>
            </a:extLst>
          </p:cNvPr>
          <p:cNvCxnSpPr>
            <a:cxnSpLocks/>
            <a:stCxn id="44" idx="3"/>
            <a:endCxn id="65" idx="1"/>
          </p:cNvCxnSpPr>
          <p:nvPr/>
        </p:nvCxnSpPr>
        <p:spPr>
          <a:xfrm>
            <a:off x="9318474" y="3606864"/>
            <a:ext cx="514648" cy="224037"/>
          </a:xfrm>
          <a:prstGeom prst="bentConnector3">
            <a:avLst/>
          </a:prstGeom>
          <a:ln w="12700" cmpd="sng">
            <a:solidFill>
              <a:schemeClr val="tx1">
                <a:lumMod val="75000"/>
                <a:lumOff val="2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8" name="Elbow Connector 54">
            <a:extLst>
              <a:ext uri="{FF2B5EF4-FFF2-40B4-BE49-F238E27FC236}">
                <a16:creationId xmlns:a16="http://schemas.microsoft.com/office/drawing/2014/main" id="{797E705E-E9CD-4BC1-94C6-357A484EE02C}"/>
              </a:ext>
            </a:extLst>
          </p:cNvPr>
          <p:cNvCxnSpPr>
            <a:endCxn id="66" idx="1"/>
          </p:cNvCxnSpPr>
          <p:nvPr/>
        </p:nvCxnSpPr>
        <p:spPr>
          <a:xfrm>
            <a:off x="9318474" y="4478711"/>
            <a:ext cx="507097" cy="165036"/>
          </a:xfrm>
          <a:prstGeom prst="bentConnector3">
            <a:avLst/>
          </a:prstGeom>
          <a:ln w="12700" cmpd="sng">
            <a:solidFill>
              <a:schemeClr val="tx1">
                <a:lumMod val="75000"/>
                <a:lumOff val="2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83A1AB6-13B5-4CA1-8FB9-77334D398E5F}"/>
              </a:ext>
            </a:extLst>
          </p:cNvPr>
          <p:cNvCxnSpPr>
            <a:cxnSpLocks/>
          </p:cNvCxnSpPr>
          <p:nvPr/>
        </p:nvCxnSpPr>
        <p:spPr>
          <a:xfrm>
            <a:off x="6045382" y="4326738"/>
            <a:ext cx="268037" cy="119852"/>
          </a:xfrm>
          <a:prstGeom prst="straightConnector1">
            <a:avLst/>
          </a:prstGeom>
          <a:ln w="12700" cmpd="sng">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1" name="Rectangle 80">
            <a:extLst>
              <a:ext uri="{FF2B5EF4-FFF2-40B4-BE49-F238E27FC236}">
                <a16:creationId xmlns:a16="http://schemas.microsoft.com/office/drawing/2014/main" id="{13152129-E5CB-4DFB-A5D2-4A747026AF58}"/>
              </a:ext>
            </a:extLst>
          </p:cNvPr>
          <p:cNvSpPr/>
          <p:nvPr/>
        </p:nvSpPr>
        <p:spPr>
          <a:xfrm>
            <a:off x="649020" y="3609570"/>
            <a:ext cx="2039757" cy="2392831"/>
          </a:xfrm>
          <a:prstGeom prst="rect">
            <a:avLst/>
          </a:prstGeom>
          <a:solidFill>
            <a:srgbClr val="2F35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dirty="0">
              <a:latin typeface="Segoe UI Light" panose="020B0502040204020203" pitchFamily="34" charset="0"/>
            </a:endParaRPr>
          </a:p>
        </p:txBody>
      </p:sp>
      <p:pic>
        <p:nvPicPr>
          <p:cNvPr id="82" name="Picture 81">
            <a:extLst>
              <a:ext uri="{FF2B5EF4-FFF2-40B4-BE49-F238E27FC236}">
                <a16:creationId xmlns:a16="http://schemas.microsoft.com/office/drawing/2014/main" id="{7B951A4A-732B-4816-9A9C-3B0B75A0F52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3838" y="3690977"/>
            <a:ext cx="320031" cy="299520"/>
          </a:xfrm>
          <a:prstGeom prst="rect">
            <a:avLst/>
          </a:prstGeom>
        </p:spPr>
      </p:pic>
      <p:grpSp>
        <p:nvGrpSpPr>
          <p:cNvPr id="84" name="Group 83">
            <a:extLst>
              <a:ext uri="{FF2B5EF4-FFF2-40B4-BE49-F238E27FC236}">
                <a16:creationId xmlns:a16="http://schemas.microsoft.com/office/drawing/2014/main" id="{71AB232C-8681-4851-8C35-6B3F6D895B51}"/>
              </a:ext>
            </a:extLst>
          </p:cNvPr>
          <p:cNvGrpSpPr/>
          <p:nvPr/>
        </p:nvGrpSpPr>
        <p:grpSpPr>
          <a:xfrm>
            <a:off x="875107" y="5217628"/>
            <a:ext cx="1722620" cy="507492"/>
            <a:chOff x="730296" y="5689093"/>
            <a:chExt cx="1723069" cy="656968"/>
          </a:xfrm>
        </p:grpSpPr>
        <p:sp>
          <p:nvSpPr>
            <p:cNvPr id="85" name="Rectangle 56">
              <a:extLst>
                <a:ext uri="{FF2B5EF4-FFF2-40B4-BE49-F238E27FC236}">
                  <a16:creationId xmlns:a16="http://schemas.microsoft.com/office/drawing/2014/main" id="{9D4362A7-983A-4A41-AAB4-10812120E604}"/>
                </a:ext>
              </a:extLst>
            </p:cNvPr>
            <p:cNvSpPr>
              <a:spLocks noChangeArrowheads="1"/>
            </p:cNvSpPr>
            <p:nvPr/>
          </p:nvSpPr>
          <p:spPr bwMode="gray">
            <a:xfrm>
              <a:off x="730296" y="5689093"/>
              <a:ext cx="1723069" cy="299599"/>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Social Data</a:t>
              </a:r>
              <a:endParaRPr lang="en-IN" sz="1100" dirty="0">
                <a:solidFill>
                  <a:schemeClr val="tx1"/>
                </a:solidFill>
                <a:latin typeface="Segoe UI Light" panose="020B0502040204020203" pitchFamily="34" charset="0"/>
              </a:endParaRPr>
            </a:p>
          </p:txBody>
        </p:sp>
        <p:sp>
          <p:nvSpPr>
            <p:cNvPr id="87" name="Rectangle 56">
              <a:extLst>
                <a:ext uri="{FF2B5EF4-FFF2-40B4-BE49-F238E27FC236}">
                  <a16:creationId xmlns:a16="http://schemas.microsoft.com/office/drawing/2014/main" id="{799ED470-D3B8-4200-93BD-44208280BFE4}"/>
                </a:ext>
              </a:extLst>
            </p:cNvPr>
            <p:cNvSpPr>
              <a:spLocks noChangeArrowheads="1"/>
            </p:cNvSpPr>
            <p:nvPr/>
          </p:nvSpPr>
          <p:spPr bwMode="gray">
            <a:xfrm>
              <a:off x="730296" y="6046463"/>
              <a:ext cx="1723069" cy="299598"/>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Other data sources</a:t>
              </a:r>
              <a:endParaRPr lang="en-IN" sz="1100" dirty="0">
                <a:solidFill>
                  <a:schemeClr val="tx1"/>
                </a:solidFill>
                <a:latin typeface="Segoe UI Light" panose="020B0502040204020203" pitchFamily="34" charset="0"/>
              </a:endParaRPr>
            </a:p>
          </p:txBody>
        </p:sp>
      </p:grpSp>
      <p:grpSp>
        <p:nvGrpSpPr>
          <p:cNvPr id="88" name="Group 87">
            <a:extLst>
              <a:ext uri="{FF2B5EF4-FFF2-40B4-BE49-F238E27FC236}">
                <a16:creationId xmlns:a16="http://schemas.microsoft.com/office/drawing/2014/main" id="{C7072213-0277-4C3F-B816-D5944C7D726F}"/>
              </a:ext>
            </a:extLst>
          </p:cNvPr>
          <p:cNvGrpSpPr/>
          <p:nvPr/>
        </p:nvGrpSpPr>
        <p:grpSpPr>
          <a:xfrm>
            <a:off x="864240" y="4023512"/>
            <a:ext cx="1722688" cy="1132143"/>
            <a:chOff x="744085" y="4161563"/>
            <a:chExt cx="1723136" cy="1292218"/>
          </a:xfrm>
        </p:grpSpPr>
        <p:sp>
          <p:nvSpPr>
            <p:cNvPr id="89" name="Rectangle 56">
              <a:extLst>
                <a:ext uri="{FF2B5EF4-FFF2-40B4-BE49-F238E27FC236}">
                  <a16:creationId xmlns:a16="http://schemas.microsoft.com/office/drawing/2014/main" id="{8EA299EA-D7D4-4094-8F10-469A147E3580}"/>
                </a:ext>
              </a:extLst>
            </p:cNvPr>
            <p:cNvSpPr>
              <a:spLocks noChangeArrowheads="1"/>
            </p:cNvSpPr>
            <p:nvPr/>
          </p:nvSpPr>
          <p:spPr bwMode="gray">
            <a:xfrm>
              <a:off x="744085" y="4161563"/>
              <a:ext cx="1723069"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Voice Data</a:t>
              </a:r>
              <a:endParaRPr lang="en-IN" sz="1100" dirty="0">
                <a:solidFill>
                  <a:schemeClr val="tx1"/>
                </a:solidFill>
                <a:latin typeface="Segoe UI Light" panose="020B0502040204020203" pitchFamily="34" charset="0"/>
              </a:endParaRPr>
            </a:p>
          </p:txBody>
        </p:sp>
        <p:sp>
          <p:nvSpPr>
            <p:cNvPr id="90" name="Rectangle 56">
              <a:extLst>
                <a:ext uri="{FF2B5EF4-FFF2-40B4-BE49-F238E27FC236}">
                  <a16:creationId xmlns:a16="http://schemas.microsoft.com/office/drawing/2014/main" id="{6C72BD03-8241-423F-93DF-BDEEA6CDE642}"/>
                </a:ext>
              </a:extLst>
            </p:cNvPr>
            <p:cNvSpPr>
              <a:spLocks noChangeArrowheads="1"/>
            </p:cNvSpPr>
            <p:nvPr/>
          </p:nvSpPr>
          <p:spPr bwMode="gray">
            <a:xfrm>
              <a:off x="744085" y="4486170"/>
              <a:ext cx="1723069"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Chat Data</a:t>
              </a:r>
              <a:endParaRPr lang="en-IN" sz="1100" dirty="0">
                <a:solidFill>
                  <a:schemeClr val="tx1"/>
                </a:solidFill>
                <a:latin typeface="Segoe UI Light" panose="020B0502040204020203" pitchFamily="34" charset="0"/>
              </a:endParaRPr>
            </a:p>
          </p:txBody>
        </p:sp>
        <p:sp>
          <p:nvSpPr>
            <p:cNvPr id="91" name="Rectangle 56">
              <a:extLst>
                <a:ext uri="{FF2B5EF4-FFF2-40B4-BE49-F238E27FC236}">
                  <a16:creationId xmlns:a16="http://schemas.microsoft.com/office/drawing/2014/main" id="{6754C699-5D0B-4A12-9C18-E2F694B3EA11}"/>
                </a:ext>
              </a:extLst>
            </p:cNvPr>
            <p:cNvSpPr>
              <a:spLocks noChangeArrowheads="1"/>
            </p:cNvSpPr>
            <p:nvPr/>
          </p:nvSpPr>
          <p:spPr bwMode="gray">
            <a:xfrm>
              <a:off x="744085" y="4810777"/>
              <a:ext cx="1723069" cy="299599"/>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Email Data</a:t>
              </a:r>
              <a:endParaRPr lang="en-IN" sz="1100" dirty="0">
                <a:solidFill>
                  <a:schemeClr val="tx1"/>
                </a:solidFill>
                <a:latin typeface="Segoe UI Light" panose="020B0502040204020203" pitchFamily="34" charset="0"/>
              </a:endParaRPr>
            </a:p>
          </p:txBody>
        </p:sp>
        <p:sp>
          <p:nvSpPr>
            <p:cNvPr id="93" name="Rectangle 56">
              <a:extLst>
                <a:ext uri="{FF2B5EF4-FFF2-40B4-BE49-F238E27FC236}">
                  <a16:creationId xmlns:a16="http://schemas.microsoft.com/office/drawing/2014/main" id="{A9C2F8AA-16E2-4DA0-BFDF-715B68FBA9FD}"/>
                </a:ext>
              </a:extLst>
            </p:cNvPr>
            <p:cNvSpPr>
              <a:spLocks noChangeArrowheads="1"/>
            </p:cNvSpPr>
            <p:nvPr/>
          </p:nvSpPr>
          <p:spPr bwMode="gray">
            <a:xfrm>
              <a:off x="744152" y="5154182"/>
              <a:ext cx="1723069" cy="299599"/>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Biometric Data</a:t>
              </a:r>
              <a:endParaRPr lang="en-IN" sz="1100" dirty="0">
                <a:solidFill>
                  <a:schemeClr val="tx1"/>
                </a:solidFill>
                <a:latin typeface="Segoe UI Light" panose="020B0502040204020203" pitchFamily="34" charset="0"/>
              </a:endParaRPr>
            </a:p>
          </p:txBody>
        </p:sp>
      </p:grpSp>
      <p:sp>
        <p:nvSpPr>
          <p:cNvPr id="94" name="Rectangle 93">
            <a:extLst>
              <a:ext uri="{FF2B5EF4-FFF2-40B4-BE49-F238E27FC236}">
                <a16:creationId xmlns:a16="http://schemas.microsoft.com/office/drawing/2014/main" id="{DCA8D4F1-6888-484C-8500-595B93BEB9B2}"/>
              </a:ext>
            </a:extLst>
          </p:cNvPr>
          <p:cNvSpPr/>
          <p:nvPr/>
        </p:nvSpPr>
        <p:spPr>
          <a:xfrm>
            <a:off x="644654" y="1328893"/>
            <a:ext cx="2039757" cy="2138990"/>
          </a:xfrm>
          <a:prstGeom prst="rect">
            <a:avLst/>
          </a:prstGeom>
          <a:solidFill>
            <a:srgbClr val="2F35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dirty="0">
              <a:latin typeface="Segoe UI Light" panose="020B0502040204020203" pitchFamily="34" charset="0"/>
            </a:endParaRPr>
          </a:p>
        </p:txBody>
      </p:sp>
      <p:pic>
        <p:nvPicPr>
          <p:cNvPr id="95" name="Picture 94">
            <a:extLst>
              <a:ext uri="{FF2B5EF4-FFF2-40B4-BE49-F238E27FC236}">
                <a16:creationId xmlns:a16="http://schemas.microsoft.com/office/drawing/2014/main" id="{F38863B5-448E-4B78-A3F6-DEE165C31DF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8109" y="1388402"/>
            <a:ext cx="320031" cy="320031"/>
          </a:xfrm>
          <a:prstGeom prst="rect">
            <a:avLst/>
          </a:prstGeom>
        </p:spPr>
      </p:pic>
      <p:sp>
        <p:nvSpPr>
          <p:cNvPr id="97" name="Rectangle 58">
            <a:extLst>
              <a:ext uri="{FF2B5EF4-FFF2-40B4-BE49-F238E27FC236}">
                <a16:creationId xmlns:a16="http://schemas.microsoft.com/office/drawing/2014/main" id="{EBE6AF27-01D2-4984-8E2A-1A9CC7BA96CB}"/>
              </a:ext>
            </a:extLst>
          </p:cNvPr>
          <p:cNvSpPr>
            <a:spLocks noChangeArrowheads="1"/>
          </p:cNvSpPr>
          <p:nvPr/>
        </p:nvSpPr>
        <p:spPr bwMode="gray">
          <a:xfrm>
            <a:off x="1055876" y="1387288"/>
            <a:ext cx="1457555" cy="339912"/>
          </a:xfrm>
          <a:prstGeom prst="rect">
            <a:avLst/>
          </a:prstGeom>
          <a:no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200" b="1" dirty="0">
                <a:solidFill>
                  <a:schemeClr val="bg1"/>
                </a:solidFill>
                <a:latin typeface="Segoe UI Light" panose="020B0502040204020203" pitchFamily="34" charset="0"/>
              </a:rPr>
              <a:t>Structured Data</a:t>
            </a:r>
            <a:endParaRPr lang="en-IN" sz="1100" b="1" dirty="0">
              <a:solidFill>
                <a:schemeClr val="bg1"/>
              </a:solidFill>
              <a:latin typeface="Segoe UI Light" panose="020B0502040204020203" pitchFamily="34" charset="0"/>
            </a:endParaRPr>
          </a:p>
        </p:txBody>
      </p:sp>
      <p:sp>
        <p:nvSpPr>
          <p:cNvPr id="98" name="Rectangle 58">
            <a:extLst>
              <a:ext uri="{FF2B5EF4-FFF2-40B4-BE49-F238E27FC236}">
                <a16:creationId xmlns:a16="http://schemas.microsoft.com/office/drawing/2014/main" id="{C8FF887E-06BF-4754-8457-B30B8ED3D748}"/>
              </a:ext>
            </a:extLst>
          </p:cNvPr>
          <p:cNvSpPr>
            <a:spLocks noChangeArrowheads="1"/>
          </p:cNvSpPr>
          <p:nvPr/>
        </p:nvSpPr>
        <p:spPr bwMode="gray">
          <a:xfrm>
            <a:off x="1086530" y="3677143"/>
            <a:ext cx="1457555" cy="339912"/>
          </a:xfrm>
          <a:prstGeom prst="rect">
            <a:avLst/>
          </a:prstGeom>
          <a:no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200" b="1" dirty="0">
                <a:solidFill>
                  <a:schemeClr val="bg1"/>
                </a:solidFill>
                <a:latin typeface="Segoe UI Light" panose="020B0502040204020203" pitchFamily="34" charset="0"/>
              </a:rPr>
              <a:t>Unstructured Data</a:t>
            </a:r>
            <a:endParaRPr lang="en-IN" sz="1100" b="1" dirty="0">
              <a:solidFill>
                <a:schemeClr val="bg1"/>
              </a:solidFill>
              <a:latin typeface="Segoe UI Light" panose="020B0502040204020203" pitchFamily="34" charset="0"/>
            </a:endParaRPr>
          </a:p>
        </p:txBody>
      </p:sp>
      <p:grpSp>
        <p:nvGrpSpPr>
          <p:cNvPr id="99" name="Group 98">
            <a:extLst>
              <a:ext uri="{FF2B5EF4-FFF2-40B4-BE49-F238E27FC236}">
                <a16:creationId xmlns:a16="http://schemas.microsoft.com/office/drawing/2014/main" id="{7F96E52F-E49E-465F-8AD8-5D0229275934}"/>
              </a:ext>
            </a:extLst>
          </p:cNvPr>
          <p:cNvGrpSpPr/>
          <p:nvPr/>
        </p:nvGrpSpPr>
        <p:grpSpPr>
          <a:xfrm>
            <a:off x="543447" y="1629084"/>
            <a:ext cx="2046979" cy="1478950"/>
            <a:chOff x="430512" y="1551496"/>
            <a:chExt cx="2047512" cy="1891603"/>
          </a:xfrm>
        </p:grpSpPr>
        <p:sp>
          <p:nvSpPr>
            <p:cNvPr id="100" name="Rectangle 56">
              <a:extLst>
                <a:ext uri="{FF2B5EF4-FFF2-40B4-BE49-F238E27FC236}">
                  <a16:creationId xmlns:a16="http://schemas.microsoft.com/office/drawing/2014/main" id="{EE2FFFA0-F3CB-4823-AD05-FA799C391C77}"/>
                </a:ext>
              </a:extLst>
            </p:cNvPr>
            <p:cNvSpPr>
              <a:spLocks noChangeArrowheads="1"/>
            </p:cNvSpPr>
            <p:nvPr/>
          </p:nvSpPr>
          <p:spPr bwMode="gray">
            <a:xfrm>
              <a:off x="754955" y="1679321"/>
              <a:ext cx="1723069" cy="280422"/>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Customer Data</a:t>
              </a:r>
              <a:endParaRPr lang="en-IN" sz="1100" dirty="0">
                <a:solidFill>
                  <a:schemeClr val="tx1"/>
                </a:solidFill>
                <a:latin typeface="Segoe UI Light" panose="020B0502040204020203" pitchFamily="34" charset="0"/>
              </a:endParaRPr>
            </a:p>
          </p:txBody>
        </p:sp>
        <p:sp>
          <p:nvSpPr>
            <p:cNvPr id="101" name="Rectangle 57">
              <a:extLst>
                <a:ext uri="{FF2B5EF4-FFF2-40B4-BE49-F238E27FC236}">
                  <a16:creationId xmlns:a16="http://schemas.microsoft.com/office/drawing/2014/main" id="{FEF1FE19-1A1F-4BC3-AB27-E406D879A551}"/>
                </a:ext>
              </a:extLst>
            </p:cNvPr>
            <p:cNvSpPr>
              <a:spLocks noChangeArrowheads="1"/>
            </p:cNvSpPr>
            <p:nvPr/>
          </p:nvSpPr>
          <p:spPr bwMode="gray">
            <a:xfrm>
              <a:off x="744930" y="2677634"/>
              <a:ext cx="1719470"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r>
                <a:rPr lang="en-US" sz="1100" dirty="0">
                  <a:solidFill>
                    <a:schemeClr val="tx1"/>
                  </a:solidFill>
                  <a:latin typeface="Segoe UI Light" panose="020B0502040204020203" pitchFamily="34" charset="0"/>
                </a:rPr>
                <a:t>Payment Data</a:t>
              </a:r>
              <a:endParaRPr lang="en-IN" sz="1100" dirty="0">
                <a:solidFill>
                  <a:schemeClr val="tx1"/>
                </a:solidFill>
                <a:latin typeface="Segoe UI Light" panose="020B0502040204020203" pitchFamily="34" charset="0"/>
              </a:endParaRPr>
            </a:p>
          </p:txBody>
        </p:sp>
        <p:sp>
          <p:nvSpPr>
            <p:cNvPr id="102" name="Rectangle 58">
              <a:extLst>
                <a:ext uri="{FF2B5EF4-FFF2-40B4-BE49-F238E27FC236}">
                  <a16:creationId xmlns:a16="http://schemas.microsoft.com/office/drawing/2014/main" id="{B16DE991-FFF0-46FB-8E86-F8C24A602B3A}"/>
                </a:ext>
              </a:extLst>
            </p:cNvPr>
            <p:cNvSpPr>
              <a:spLocks noChangeArrowheads="1"/>
            </p:cNvSpPr>
            <p:nvPr/>
          </p:nvSpPr>
          <p:spPr bwMode="gray">
            <a:xfrm>
              <a:off x="744931" y="2011840"/>
              <a:ext cx="1719470"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r>
                <a:rPr lang="en-US" sz="1100" dirty="0">
                  <a:solidFill>
                    <a:schemeClr val="tx1"/>
                  </a:solidFill>
                  <a:latin typeface="Segoe UI Light" panose="020B0502040204020203" pitchFamily="34" charset="0"/>
                </a:rPr>
                <a:t>Web Data</a:t>
              </a:r>
              <a:endParaRPr lang="en-IN" sz="1100" dirty="0">
                <a:solidFill>
                  <a:schemeClr val="tx1"/>
                </a:solidFill>
                <a:latin typeface="Segoe UI Light" panose="020B0502040204020203" pitchFamily="34" charset="0"/>
              </a:endParaRPr>
            </a:p>
          </p:txBody>
        </p:sp>
        <p:sp>
          <p:nvSpPr>
            <p:cNvPr id="103" name="Rectangle 59">
              <a:extLst>
                <a:ext uri="{FF2B5EF4-FFF2-40B4-BE49-F238E27FC236}">
                  <a16:creationId xmlns:a16="http://schemas.microsoft.com/office/drawing/2014/main" id="{975FBDA7-F278-4A96-A8F6-1E8FDE2D6A4B}"/>
                </a:ext>
              </a:extLst>
            </p:cNvPr>
            <p:cNvSpPr>
              <a:spLocks noChangeArrowheads="1"/>
            </p:cNvSpPr>
            <p:nvPr/>
          </p:nvSpPr>
          <p:spPr bwMode="gray">
            <a:xfrm>
              <a:off x="744931" y="2344737"/>
              <a:ext cx="1716626"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r>
                <a:rPr lang="en-US" sz="1100" dirty="0">
                  <a:solidFill>
                    <a:schemeClr val="tx1"/>
                  </a:solidFill>
                  <a:latin typeface="Segoe UI Light" panose="020B0502040204020203" pitchFamily="34" charset="0"/>
                </a:rPr>
                <a:t>Marketing Data</a:t>
              </a:r>
              <a:endParaRPr lang="en-IN" sz="1100" dirty="0">
                <a:solidFill>
                  <a:schemeClr val="tx1"/>
                </a:solidFill>
                <a:latin typeface="Segoe UI Light" panose="020B0502040204020203" pitchFamily="34" charset="0"/>
              </a:endParaRPr>
            </a:p>
          </p:txBody>
        </p:sp>
        <p:sp>
          <p:nvSpPr>
            <p:cNvPr id="104" name="TextBox 103">
              <a:extLst>
                <a:ext uri="{FF2B5EF4-FFF2-40B4-BE49-F238E27FC236}">
                  <a16:creationId xmlns:a16="http://schemas.microsoft.com/office/drawing/2014/main" id="{0AA3C138-3031-48C0-BE08-3E5307735E76}"/>
                </a:ext>
              </a:extLst>
            </p:cNvPr>
            <p:cNvSpPr txBox="1"/>
            <p:nvPr/>
          </p:nvSpPr>
          <p:spPr>
            <a:xfrm>
              <a:off x="430512" y="1551496"/>
              <a:ext cx="369428" cy="1891603"/>
            </a:xfrm>
            <a:prstGeom prst="rect">
              <a:avLst/>
            </a:prstGeom>
            <a:noFill/>
          </p:spPr>
          <p:txBody>
            <a:bodyPr vert="vert270" wrap="square" rtlCol="0">
              <a:spAutoFit/>
            </a:bodyPr>
            <a:lstStyle/>
            <a:p>
              <a:r>
                <a:rPr lang="en-IN" sz="1200" dirty="0">
                  <a:solidFill>
                    <a:schemeClr val="bg1"/>
                  </a:solidFill>
                  <a:latin typeface="Segoe UI Light" panose="020B0502040204020203" pitchFamily="34" charset="0"/>
                </a:rPr>
                <a:t> External / Internal</a:t>
              </a:r>
            </a:p>
          </p:txBody>
        </p:sp>
        <p:sp>
          <p:nvSpPr>
            <p:cNvPr id="105" name="Rectangle 57">
              <a:extLst>
                <a:ext uri="{FF2B5EF4-FFF2-40B4-BE49-F238E27FC236}">
                  <a16:creationId xmlns:a16="http://schemas.microsoft.com/office/drawing/2014/main" id="{54136C9B-00E3-4621-9427-5D142CF4CF3C}"/>
                </a:ext>
              </a:extLst>
            </p:cNvPr>
            <p:cNvSpPr>
              <a:spLocks noChangeArrowheads="1"/>
            </p:cNvSpPr>
            <p:nvPr/>
          </p:nvSpPr>
          <p:spPr bwMode="gray">
            <a:xfrm>
              <a:off x="733895" y="3010531"/>
              <a:ext cx="1719470"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r>
                <a:rPr lang="en-US" sz="1100" dirty="0">
                  <a:solidFill>
                    <a:schemeClr val="tx1"/>
                  </a:solidFill>
                  <a:latin typeface="Segoe UI Light" panose="020B0502040204020203" pitchFamily="34" charset="0"/>
                </a:rPr>
                <a:t>App Data</a:t>
              </a:r>
              <a:endParaRPr lang="en-IN" sz="1100" dirty="0">
                <a:solidFill>
                  <a:schemeClr val="tx1"/>
                </a:solidFill>
                <a:latin typeface="Segoe UI Light" panose="020B0502040204020203" pitchFamily="34" charset="0"/>
              </a:endParaRPr>
            </a:p>
          </p:txBody>
        </p:sp>
      </p:grpSp>
      <p:sp>
        <p:nvSpPr>
          <p:cNvPr id="111" name="Rectangle 56">
            <a:extLst>
              <a:ext uri="{FF2B5EF4-FFF2-40B4-BE49-F238E27FC236}">
                <a16:creationId xmlns:a16="http://schemas.microsoft.com/office/drawing/2014/main" id="{C595BA87-6130-4335-807E-CAFC4C6D3714}"/>
              </a:ext>
            </a:extLst>
          </p:cNvPr>
          <p:cNvSpPr>
            <a:spLocks noChangeArrowheads="1"/>
          </p:cNvSpPr>
          <p:nvPr/>
        </p:nvSpPr>
        <p:spPr bwMode="gray">
          <a:xfrm>
            <a:off x="843152" y="3030106"/>
            <a:ext cx="1722621" cy="231433"/>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Dispute Information</a:t>
            </a:r>
            <a:endParaRPr lang="en-IN" sz="1100" dirty="0">
              <a:solidFill>
                <a:schemeClr val="tx1"/>
              </a:solidFill>
              <a:latin typeface="Segoe UI Light" panose="020B0502040204020203" pitchFamily="34" charset="0"/>
            </a:endParaRPr>
          </a:p>
        </p:txBody>
      </p:sp>
      <p:sp>
        <p:nvSpPr>
          <p:cNvPr id="112" name="TextBox 111">
            <a:extLst>
              <a:ext uri="{FF2B5EF4-FFF2-40B4-BE49-F238E27FC236}">
                <a16:creationId xmlns:a16="http://schemas.microsoft.com/office/drawing/2014/main" id="{870E7314-AC1E-48EF-943A-775C358C65D3}"/>
              </a:ext>
            </a:extLst>
          </p:cNvPr>
          <p:cNvSpPr txBox="1"/>
          <p:nvPr/>
        </p:nvSpPr>
        <p:spPr>
          <a:xfrm>
            <a:off x="560890" y="4054450"/>
            <a:ext cx="369332" cy="1478950"/>
          </a:xfrm>
          <a:prstGeom prst="rect">
            <a:avLst/>
          </a:prstGeom>
          <a:noFill/>
        </p:spPr>
        <p:txBody>
          <a:bodyPr vert="vert270" wrap="square" rtlCol="0">
            <a:spAutoFit/>
          </a:bodyPr>
          <a:lstStyle/>
          <a:p>
            <a:r>
              <a:rPr lang="en-IN" sz="1200" dirty="0">
                <a:solidFill>
                  <a:schemeClr val="bg1"/>
                </a:solidFill>
                <a:latin typeface="Segoe UI Light" panose="020B0502040204020203" pitchFamily="34" charset="0"/>
              </a:rPr>
              <a:t> External / Internal</a:t>
            </a:r>
          </a:p>
        </p:txBody>
      </p:sp>
      <p:pic>
        <p:nvPicPr>
          <p:cNvPr id="16" name="Picture 15">
            <a:extLst>
              <a:ext uri="{FF2B5EF4-FFF2-40B4-BE49-F238E27FC236}">
                <a16:creationId xmlns:a16="http://schemas.microsoft.com/office/drawing/2014/main" id="{789A8752-AB8C-4EE3-A927-1970C5996E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6075" y="3191393"/>
            <a:ext cx="1135345" cy="1135345"/>
          </a:xfrm>
          <a:prstGeom prst="rect">
            <a:avLst/>
          </a:prstGeom>
        </p:spPr>
      </p:pic>
      <p:sp>
        <p:nvSpPr>
          <p:cNvPr id="35" name="Trapezoid 34">
            <a:extLst>
              <a:ext uri="{FF2B5EF4-FFF2-40B4-BE49-F238E27FC236}">
                <a16:creationId xmlns:a16="http://schemas.microsoft.com/office/drawing/2014/main" id="{FB1C1373-781F-4FB8-BA8E-0BC456203210}"/>
              </a:ext>
            </a:extLst>
          </p:cNvPr>
          <p:cNvSpPr/>
          <p:nvPr/>
        </p:nvSpPr>
        <p:spPr>
          <a:xfrm rot="5400000">
            <a:off x="2766679" y="3491136"/>
            <a:ext cx="3106354" cy="324291"/>
          </a:xfrm>
          <a:prstGeom prst="trapezoid">
            <a:avLst>
              <a:gd name="adj" fmla="val 179384"/>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9" name="Straight Connector 288">
            <a:extLst>
              <a:ext uri="{FF2B5EF4-FFF2-40B4-BE49-F238E27FC236}">
                <a16:creationId xmlns:a16="http://schemas.microsoft.com/office/drawing/2014/main" id="{23CDFDE7-990E-4556-8B96-52ACC2F5FBD5}"/>
              </a:ext>
            </a:extLst>
          </p:cNvPr>
          <p:cNvCxnSpPr>
            <a:cxnSpLocks/>
          </p:cNvCxnSpPr>
          <p:nvPr/>
        </p:nvCxnSpPr>
        <p:spPr>
          <a:xfrm>
            <a:off x="3443709" y="5509216"/>
            <a:ext cx="691759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91" name="Picture 290">
            <a:extLst>
              <a:ext uri="{FF2B5EF4-FFF2-40B4-BE49-F238E27FC236}">
                <a16:creationId xmlns:a16="http://schemas.microsoft.com/office/drawing/2014/main" id="{7381EE41-5B78-436A-97DF-5466EE69B3A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83591" y="5622253"/>
            <a:ext cx="930281" cy="348220"/>
          </a:xfrm>
          <a:prstGeom prst="rect">
            <a:avLst/>
          </a:prstGeom>
        </p:spPr>
      </p:pic>
      <p:pic>
        <p:nvPicPr>
          <p:cNvPr id="293" name="Picture 292">
            <a:extLst>
              <a:ext uri="{FF2B5EF4-FFF2-40B4-BE49-F238E27FC236}">
                <a16:creationId xmlns:a16="http://schemas.microsoft.com/office/drawing/2014/main" id="{56F9F1C3-0A4A-437F-9FB9-C09474618E6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37439" y="5852116"/>
            <a:ext cx="835372" cy="523578"/>
          </a:xfrm>
          <a:prstGeom prst="rect">
            <a:avLst/>
          </a:prstGeom>
        </p:spPr>
      </p:pic>
      <p:pic>
        <p:nvPicPr>
          <p:cNvPr id="126" name="Picture 2" descr="Related image">
            <a:extLst>
              <a:ext uri="{FF2B5EF4-FFF2-40B4-BE49-F238E27FC236}">
                <a16:creationId xmlns:a16="http://schemas.microsoft.com/office/drawing/2014/main" id="{15393058-D8BE-4750-9B8B-5025A4873B9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975196" y="5941867"/>
            <a:ext cx="686553" cy="392891"/>
          </a:xfrm>
          <a:prstGeom prst="rect">
            <a:avLst/>
          </a:prstGeom>
          <a:noFill/>
          <a:extLst>
            <a:ext uri="{909E8E84-426E-40dd-AFC4-6F175D3DCCD1}">
              <a14:hiddenFill xmlns:a14="http://schemas.microsoft.com/office/drawing/2010/main" xmlns="">
                <a:solidFill>
                  <a:srgbClr val="FFFFFF"/>
                </a:solidFill>
              </a14:hiddenFill>
            </a:ext>
          </a:extLst>
        </p:spPr>
      </p:pic>
      <p:pic>
        <p:nvPicPr>
          <p:cNvPr id="127" name="Picture 4" descr="Image result for hive sql">
            <a:extLst>
              <a:ext uri="{FF2B5EF4-FFF2-40B4-BE49-F238E27FC236}">
                <a16:creationId xmlns:a16="http://schemas.microsoft.com/office/drawing/2014/main" id="{2701FBC0-1307-4D50-A0FF-E1DEEFB284E6}"/>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685898" y="5622253"/>
            <a:ext cx="573400" cy="516060"/>
          </a:xfrm>
          <a:prstGeom prst="rect">
            <a:avLst/>
          </a:prstGeom>
          <a:noFill/>
          <a:extLst>
            <a:ext uri="{909E8E84-426E-40dd-AFC4-6F175D3DCCD1}">
              <a14:hiddenFill xmlns:a14="http://schemas.microsoft.com/office/drawing/2010/main" xmlns="">
                <a:solidFill>
                  <a:srgbClr val="FFFFFF"/>
                </a:solidFill>
              </a14:hiddenFill>
            </a:ext>
          </a:extLst>
        </p:spPr>
      </p:pic>
      <p:pic>
        <p:nvPicPr>
          <p:cNvPr id="297" name="Picture 296">
            <a:extLst>
              <a:ext uri="{FF2B5EF4-FFF2-40B4-BE49-F238E27FC236}">
                <a16:creationId xmlns:a16="http://schemas.microsoft.com/office/drawing/2014/main" id="{40AB4E29-F189-40C3-B28F-10D302C7812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267511" y="5938768"/>
            <a:ext cx="1302897" cy="437666"/>
          </a:xfrm>
          <a:prstGeom prst="rect">
            <a:avLst/>
          </a:prstGeom>
        </p:spPr>
      </p:pic>
      <p:cxnSp>
        <p:nvCxnSpPr>
          <p:cNvPr id="132" name="Straight Connector 131">
            <a:extLst>
              <a:ext uri="{FF2B5EF4-FFF2-40B4-BE49-F238E27FC236}">
                <a16:creationId xmlns:a16="http://schemas.microsoft.com/office/drawing/2014/main" id="{C06C95DE-8B9C-46E0-B2FA-037F93F11328}"/>
              </a:ext>
            </a:extLst>
          </p:cNvPr>
          <p:cNvCxnSpPr>
            <a:cxnSpLocks/>
          </p:cNvCxnSpPr>
          <p:nvPr/>
        </p:nvCxnSpPr>
        <p:spPr>
          <a:xfrm>
            <a:off x="3418516" y="6425035"/>
            <a:ext cx="691759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AD39ED3-E787-4C3F-837B-79AB0E85D1D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632405" y="5558344"/>
            <a:ext cx="1485037" cy="466620"/>
          </a:xfrm>
          <a:prstGeom prst="rect">
            <a:avLst/>
          </a:prstGeom>
        </p:spPr>
      </p:pic>
      <p:pic>
        <p:nvPicPr>
          <p:cNvPr id="6" name="Picture 5">
            <a:extLst>
              <a:ext uri="{FF2B5EF4-FFF2-40B4-BE49-F238E27FC236}">
                <a16:creationId xmlns:a16="http://schemas.microsoft.com/office/drawing/2014/main" id="{02CD3C8E-0FF9-4366-B947-6C79B391C045}"/>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087575" y="5899197"/>
            <a:ext cx="1020737" cy="348220"/>
          </a:xfrm>
          <a:prstGeom prst="rect">
            <a:avLst/>
          </a:prstGeom>
        </p:spPr>
      </p:pic>
      <p:pic>
        <p:nvPicPr>
          <p:cNvPr id="128" name="Picture 8" descr="Image result for R logo">
            <a:extLst>
              <a:ext uri="{FF2B5EF4-FFF2-40B4-BE49-F238E27FC236}">
                <a16:creationId xmlns:a16="http://schemas.microsoft.com/office/drawing/2014/main" id="{0412A56D-13C2-4072-BBA9-9D92D8536819}"/>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417449" y="5602980"/>
            <a:ext cx="495428" cy="43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19401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8385" y="56067"/>
            <a:ext cx="11223151" cy="408349"/>
          </a:xfrm>
          <a:ln>
            <a:noFill/>
          </a:ln>
        </p:spPr>
        <p:txBody>
          <a:bodyPr/>
          <a:lstStyle/>
          <a:p>
            <a:r>
              <a:rPr lang="en-US" dirty="0"/>
              <a:t>Overall Solution Approach</a:t>
            </a:r>
          </a:p>
        </p:txBody>
      </p:sp>
      <p:sp>
        <p:nvSpPr>
          <p:cNvPr id="137" name="TextBox 56"/>
          <p:cNvSpPr txBox="1"/>
          <p:nvPr/>
        </p:nvSpPr>
        <p:spPr>
          <a:xfrm>
            <a:off x="1296683" y="4206403"/>
            <a:ext cx="197701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acquire data?</a:t>
            </a:r>
          </a:p>
        </p:txBody>
      </p:sp>
      <p:sp>
        <p:nvSpPr>
          <p:cNvPr id="138" name="TextBox 61"/>
          <p:cNvSpPr txBox="1"/>
          <p:nvPr/>
        </p:nvSpPr>
        <p:spPr>
          <a:xfrm>
            <a:off x="4460570" y="4206401"/>
            <a:ext cx="3106428"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create a unified data view?</a:t>
            </a:r>
          </a:p>
        </p:txBody>
      </p:sp>
      <p:sp>
        <p:nvSpPr>
          <p:cNvPr id="139" name="TextBox 62"/>
          <p:cNvSpPr txBox="1"/>
          <p:nvPr/>
        </p:nvSpPr>
        <p:spPr>
          <a:xfrm>
            <a:off x="8533803" y="4206401"/>
            <a:ext cx="267733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enable consumption?</a:t>
            </a:r>
          </a:p>
        </p:txBody>
      </p:sp>
      <p:pic>
        <p:nvPicPr>
          <p:cNvPr id="4098" name="Picture 2" descr="https://static.thenounproject.com/png/690989-200.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673653" y="2918157"/>
            <a:ext cx="1080752" cy="108075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tatic.thenounproject.com/png/120392-200.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423775" y="3042391"/>
            <a:ext cx="956518" cy="95651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static.thenounproject.com/png/59220-200.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171572" y="2918157"/>
            <a:ext cx="1317899" cy="13178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22168" y="1227275"/>
            <a:ext cx="4378122" cy="369332"/>
          </a:xfrm>
          <a:prstGeom prst="rect">
            <a:avLst/>
          </a:prstGeom>
          <a:noFill/>
        </p:spPr>
        <p:txBody>
          <a:bodyPr wrap="none" rtlCol="0">
            <a:spAutoFit/>
          </a:bodyPr>
          <a:lstStyle/>
          <a:p>
            <a:r>
              <a:rPr lang="en-US" i="1" dirty="0">
                <a:solidFill>
                  <a:schemeClr val="tx1">
                    <a:lumMod val="50000"/>
                    <a:lumOff val="50000"/>
                  </a:schemeClr>
                </a:solidFill>
                <a:latin typeface="Arial" panose="020B0604020202020204" pitchFamily="34" charset="0"/>
                <a:cs typeface="Arial" panose="020B0604020202020204" pitchFamily="34" charset="0"/>
              </a:rPr>
              <a:t>Key questions that need to be addressed</a:t>
            </a:r>
          </a:p>
        </p:txBody>
      </p:sp>
      <p:sp>
        <p:nvSpPr>
          <p:cNvPr id="4" name="Rectangle 3"/>
          <p:cNvSpPr/>
          <p:nvPr/>
        </p:nvSpPr>
        <p:spPr>
          <a:xfrm>
            <a:off x="599654" y="3214079"/>
            <a:ext cx="689637" cy="1569660"/>
          </a:xfrm>
          <a:prstGeom prst="rect">
            <a:avLst/>
          </a:prstGeom>
        </p:spPr>
        <p:txBody>
          <a:bodyPr wrap="square">
            <a:spAutoFit/>
          </a:bodyPr>
          <a:lstStyle/>
          <a:p>
            <a:r>
              <a:rPr lang="en-US" sz="9600" b="1" dirty="0">
                <a:solidFill>
                  <a:schemeClr val="accent1"/>
                </a:solidFill>
                <a:latin typeface="Arial" panose="020B0604020202020204" pitchFamily="34" charset="0"/>
                <a:cs typeface="Arial" panose="020B0604020202020204" pitchFamily="34" charset="0"/>
              </a:rPr>
              <a:t>1</a:t>
            </a:r>
          </a:p>
        </p:txBody>
      </p:sp>
      <p:sp>
        <p:nvSpPr>
          <p:cNvPr id="61" name="Rectangle 60"/>
          <p:cNvSpPr/>
          <p:nvPr/>
        </p:nvSpPr>
        <p:spPr>
          <a:xfrm>
            <a:off x="3775357" y="3214079"/>
            <a:ext cx="689637" cy="1569660"/>
          </a:xfrm>
          <a:prstGeom prst="rect">
            <a:avLst/>
          </a:prstGeom>
        </p:spPr>
        <p:txBody>
          <a:bodyPr wrap="square">
            <a:spAutoFit/>
          </a:bodyPr>
          <a:lstStyle/>
          <a:p>
            <a:r>
              <a:rPr lang="en-US" sz="9600" b="1" dirty="0">
                <a:solidFill>
                  <a:schemeClr val="accent1"/>
                </a:solidFill>
                <a:latin typeface="Arial" panose="020B0604020202020204" pitchFamily="34" charset="0"/>
                <a:cs typeface="Arial" panose="020B0604020202020204" pitchFamily="34" charset="0"/>
              </a:rPr>
              <a:t>2</a:t>
            </a:r>
          </a:p>
        </p:txBody>
      </p:sp>
      <p:sp>
        <p:nvSpPr>
          <p:cNvPr id="62" name="Rectangle 61"/>
          <p:cNvSpPr/>
          <p:nvPr/>
        </p:nvSpPr>
        <p:spPr>
          <a:xfrm>
            <a:off x="7889266" y="3214079"/>
            <a:ext cx="689637" cy="1569660"/>
          </a:xfrm>
          <a:prstGeom prst="rect">
            <a:avLst/>
          </a:prstGeom>
        </p:spPr>
        <p:txBody>
          <a:bodyPr wrap="square">
            <a:spAutoFit/>
          </a:bodyPr>
          <a:lstStyle/>
          <a:p>
            <a:r>
              <a:rPr lang="en-US" sz="9600" b="1" dirty="0">
                <a:solidFill>
                  <a:schemeClr val="accent1"/>
                </a:solidFill>
                <a:latin typeface="Arial" panose="020B0604020202020204" pitchFamily="34" charset="0"/>
                <a:cs typeface="Arial" panose="020B0604020202020204" pitchFamily="34" charset="0"/>
              </a:rPr>
              <a:t>3</a:t>
            </a:r>
          </a:p>
        </p:txBody>
      </p:sp>
      <p:sp>
        <p:nvSpPr>
          <p:cNvPr id="63" name="TextBox 62"/>
          <p:cNvSpPr txBox="1"/>
          <p:nvPr/>
        </p:nvSpPr>
        <p:spPr>
          <a:xfrm>
            <a:off x="889022" y="4553507"/>
            <a:ext cx="2650014" cy="1077218"/>
          </a:xfrm>
          <a:prstGeom prst="rect">
            <a:avLst/>
          </a:prstGeom>
          <a:noFill/>
        </p:spPr>
        <p:txBody>
          <a:bodyPr wrap="square" rtlCol="0">
            <a:spAutoFit/>
          </a:bodyPr>
          <a:lstStyle/>
          <a:p>
            <a:pPr algn="ctr"/>
            <a:r>
              <a:rPr lang="en-US" sz="1600" i="1" dirty="0">
                <a:solidFill>
                  <a:schemeClr val="tx1">
                    <a:lumMod val="50000"/>
                    <a:lumOff val="50000"/>
                  </a:schemeClr>
                </a:solidFill>
                <a:latin typeface="Arial" panose="020B0604020202020204" pitchFamily="34" charset="0"/>
                <a:cs typeface="Arial" panose="020B0604020202020204" pitchFamily="34" charset="0"/>
              </a:rPr>
              <a:t>Identify the correct tools to combine data from different sources based on the data type </a:t>
            </a:r>
          </a:p>
        </p:txBody>
      </p:sp>
      <p:sp>
        <p:nvSpPr>
          <p:cNvPr id="64" name="TextBox 63"/>
          <p:cNvSpPr txBox="1"/>
          <p:nvPr/>
        </p:nvSpPr>
        <p:spPr>
          <a:xfrm>
            <a:off x="4328755" y="4553507"/>
            <a:ext cx="3279090" cy="1077218"/>
          </a:xfrm>
          <a:prstGeom prst="rect">
            <a:avLst/>
          </a:prstGeom>
          <a:noFill/>
        </p:spPr>
        <p:txBody>
          <a:bodyPr wrap="square" rtlCol="0">
            <a:spAutoFit/>
          </a:bodyPr>
          <a:lstStyle/>
          <a:p>
            <a:pPr algn="ctr"/>
            <a:r>
              <a:rPr lang="en-US" sz="1600" i="1" dirty="0">
                <a:solidFill>
                  <a:schemeClr val="tx1">
                    <a:lumMod val="50000"/>
                    <a:lumOff val="50000"/>
                  </a:schemeClr>
                </a:solidFill>
                <a:latin typeface="Arial" panose="020B0604020202020204" pitchFamily="34" charset="0"/>
                <a:cs typeface="Arial" panose="020B0604020202020204" pitchFamily="34" charset="0"/>
              </a:rPr>
              <a:t>Prioritize between clouds based platform vs an on premise data lake creation, based on business requirements </a:t>
            </a:r>
          </a:p>
        </p:txBody>
      </p:sp>
      <p:sp>
        <p:nvSpPr>
          <p:cNvPr id="65" name="TextBox 64"/>
          <p:cNvSpPr txBox="1"/>
          <p:nvPr/>
        </p:nvSpPr>
        <p:spPr>
          <a:xfrm>
            <a:off x="8038461" y="4553507"/>
            <a:ext cx="3584120" cy="1077218"/>
          </a:xfrm>
          <a:prstGeom prst="rect">
            <a:avLst/>
          </a:prstGeom>
          <a:noFill/>
        </p:spPr>
        <p:txBody>
          <a:bodyPr wrap="square" rtlCol="0">
            <a:spAutoFit/>
          </a:bodyPr>
          <a:lstStyle/>
          <a:p>
            <a:pPr algn="ctr"/>
            <a:r>
              <a:rPr lang="en-US" sz="1600" i="1" dirty="0">
                <a:solidFill>
                  <a:schemeClr val="tx1">
                    <a:lumMod val="50000"/>
                    <a:lumOff val="50000"/>
                  </a:schemeClr>
                </a:solidFill>
                <a:latin typeface="Arial" panose="020B0604020202020204" pitchFamily="34" charset="0"/>
                <a:cs typeface="Arial" panose="020B0604020202020204" pitchFamily="34" charset="0"/>
              </a:rPr>
              <a:t>Enable support for Visualization or Machine learning techniques  like Forecasting, clustering and other advance analytics</a:t>
            </a:r>
          </a:p>
        </p:txBody>
      </p:sp>
      <p:sp>
        <p:nvSpPr>
          <p:cNvPr id="5" name="Arrow: Left-Right 4">
            <a:extLst>
              <a:ext uri="{FF2B5EF4-FFF2-40B4-BE49-F238E27FC236}">
                <a16:creationId xmlns:a16="http://schemas.microsoft.com/office/drawing/2014/main" id="{D1765E52-E3D3-4795-8F39-79A0695D26C4}"/>
              </a:ext>
            </a:extLst>
          </p:cNvPr>
          <p:cNvSpPr/>
          <p:nvPr/>
        </p:nvSpPr>
        <p:spPr>
          <a:xfrm>
            <a:off x="558385" y="2356608"/>
            <a:ext cx="6967344" cy="297779"/>
          </a:xfrm>
          <a:prstGeom prst="leftRigh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Right 16">
            <a:extLst>
              <a:ext uri="{FF2B5EF4-FFF2-40B4-BE49-F238E27FC236}">
                <a16:creationId xmlns:a16="http://schemas.microsoft.com/office/drawing/2014/main" id="{0A1B5D33-9176-4B6B-A3AD-84CF9ABA350A}"/>
              </a:ext>
            </a:extLst>
          </p:cNvPr>
          <p:cNvSpPr/>
          <p:nvPr/>
        </p:nvSpPr>
        <p:spPr>
          <a:xfrm>
            <a:off x="7612329" y="2367093"/>
            <a:ext cx="3655961" cy="297779"/>
          </a:xfrm>
          <a:prstGeom prst="leftRigh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56">
            <a:extLst>
              <a:ext uri="{FF2B5EF4-FFF2-40B4-BE49-F238E27FC236}">
                <a16:creationId xmlns:a16="http://schemas.microsoft.com/office/drawing/2014/main" id="{AD5A070B-C92D-40AF-A3A7-0774A67EAF04}"/>
              </a:ext>
            </a:extLst>
          </p:cNvPr>
          <p:cNvSpPr txBox="1"/>
          <p:nvPr/>
        </p:nvSpPr>
        <p:spPr>
          <a:xfrm>
            <a:off x="3217527" y="2002410"/>
            <a:ext cx="1805302"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Data Lake Creation</a:t>
            </a:r>
          </a:p>
        </p:txBody>
      </p:sp>
      <p:sp>
        <p:nvSpPr>
          <p:cNvPr id="19" name="TextBox 56">
            <a:extLst>
              <a:ext uri="{FF2B5EF4-FFF2-40B4-BE49-F238E27FC236}">
                <a16:creationId xmlns:a16="http://schemas.microsoft.com/office/drawing/2014/main" id="{774A0AB8-1C94-4175-A253-D0265FCE499C}"/>
              </a:ext>
            </a:extLst>
          </p:cNvPr>
          <p:cNvSpPr txBox="1"/>
          <p:nvPr/>
        </p:nvSpPr>
        <p:spPr>
          <a:xfrm>
            <a:off x="8575916" y="2005945"/>
            <a:ext cx="162576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Analytics Engine</a:t>
            </a:r>
          </a:p>
        </p:txBody>
      </p:sp>
    </p:spTree>
    <p:extLst>
      <p:ext uri="{BB962C8B-B14F-4D97-AF65-F5344CB8AC3E}">
        <p14:creationId xmlns:p14="http://schemas.microsoft.com/office/powerpoint/2010/main" val="411183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B804A8-F082-4719-8638-2BF0BD639001}"/>
              </a:ext>
            </a:extLst>
          </p:cNvPr>
          <p:cNvSpPr>
            <a:spLocks noGrp="1"/>
          </p:cNvSpPr>
          <p:nvPr>
            <p:ph sz="quarter" idx="10"/>
          </p:nvPr>
        </p:nvSpPr>
        <p:spPr/>
        <p:txBody>
          <a:bodyPr/>
          <a:lstStyle/>
          <a:p>
            <a:r>
              <a:rPr lang="en-US" dirty="0"/>
              <a:t>Design Considerations &amp; Challenges</a:t>
            </a:r>
          </a:p>
        </p:txBody>
      </p:sp>
    </p:spTree>
    <p:extLst>
      <p:ext uri="{BB962C8B-B14F-4D97-AF65-F5344CB8AC3E}">
        <p14:creationId xmlns:p14="http://schemas.microsoft.com/office/powerpoint/2010/main" val="1059643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Ideal Data Platform – Design Considerations</a:t>
            </a:r>
            <a:endParaRPr lang="en-US" dirty="0"/>
          </a:p>
        </p:txBody>
      </p:sp>
      <p:sp>
        <p:nvSpPr>
          <p:cNvPr id="58" name="Text Box 1052"/>
          <p:cNvSpPr txBox="1">
            <a:spLocks noChangeArrowheads="1"/>
          </p:cNvSpPr>
          <p:nvPr/>
        </p:nvSpPr>
        <p:spPr bwMode="auto">
          <a:xfrm>
            <a:off x="599655" y="989279"/>
            <a:ext cx="3279729" cy="3515301"/>
          </a:xfrm>
          <a:prstGeom prst="rect">
            <a:avLst/>
          </a:prstGeom>
          <a:solidFill>
            <a:schemeClr val="accent1">
              <a:lumMod val="20000"/>
              <a:lumOff val="80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algn="ctr" eaLnBrk="0" hangingPunct="0">
              <a:spcBef>
                <a:spcPct val="20000"/>
              </a:spcBef>
              <a:buClr>
                <a:srgbClr val="500093"/>
              </a:buClr>
              <a:buSzPct val="80000"/>
              <a:buFont typeface="Monotype Sorts" pitchFamily="2" charset="2"/>
              <a:buNone/>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Ingestion &amp; Storage</a:t>
            </a:r>
          </a:p>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srgbClr val="500093"/>
              </a:buClr>
              <a:buSzPct val="80000"/>
              <a:buFont typeface="Monotype Sorts" pitchFamily="2" charset="2"/>
              <a:buNone/>
            </a:pPr>
            <a:r>
              <a:rPr lang="en-IN"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Data Variety</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Mostly Structured</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Disparate systems for Unstructured</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Traditional ETL</a:t>
            </a:r>
          </a:p>
          <a:p>
            <a:pPr lvl="1" eaLnBrk="0" hangingPunct="0">
              <a:spcBef>
                <a:spcPct val="20000"/>
              </a:spcBef>
              <a:buClr>
                <a:srgbClr val="500093"/>
              </a:buClr>
              <a:buSzPct val="80000"/>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srgbClr val="500093"/>
              </a:buClr>
              <a:buSzPct val="80000"/>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Data Volume</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Limited Capacity</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On Premise Considerations</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Scheduled Archival &amp; Restoration</a:t>
            </a:r>
          </a:p>
          <a:p>
            <a:pPr marL="171450" indent="-171450" eaLnBrk="0" hangingPunct="0">
              <a:spcBef>
                <a:spcPct val="20000"/>
              </a:spcBef>
              <a:buClr>
                <a:srgbClr val="500093"/>
              </a:buClr>
              <a:buSzPct val="80000"/>
              <a:buFont typeface="Wingdings" charset="2"/>
              <a:buChar char="§"/>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59" name="Text Box 1053"/>
          <p:cNvSpPr txBox="1">
            <a:spLocks noChangeArrowheads="1"/>
          </p:cNvSpPr>
          <p:nvPr/>
        </p:nvSpPr>
        <p:spPr bwMode="auto">
          <a:xfrm>
            <a:off x="4468871" y="995595"/>
            <a:ext cx="3277829" cy="3515301"/>
          </a:xfrm>
          <a:prstGeom prst="rect">
            <a:avLst/>
          </a:prstGeom>
          <a:solidFill>
            <a:schemeClr val="bg1">
              <a:lumMod val="75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algn="ctr" eaLnBrk="0" hangingPunct="0">
              <a:spcBef>
                <a:spcPct val="20000"/>
              </a:spcBef>
              <a:buClr>
                <a:srgbClr val="500093"/>
              </a:buClr>
              <a:buSzPct val="80000"/>
              <a:buFont typeface="Monotype Sorts" pitchFamily="2" charset="2"/>
              <a:buNone/>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Transformation</a:t>
            </a:r>
          </a:p>
          <a:p>
            <a:pPr algn="ctr" eaLnBrk="0" hangingPunct="0">
              <a:spcBef>
                <a:spcPct val="20000"/>
              </a:spcBef>
              <a:buClr>
                <a:srgbClr val="500093"/>
              </a:buClr>
              <a:buSzPct val="80000"/>
              <a:buFont typeface="Monotype Sorts" pitchFamily="2" charset="2"/>
              <a:buNone/>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prstClr val="white"/>
              </a:buClr>
              <a:buSzPct val="80000"/>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Data Veracity</a:t>
            </a:r>
          </a:p>
          <a:p>
            <a:pPr marL="285750" indent="-285750" eaLnBrk="0" hangingPunct="0">
              <a:spcBef>
                <a:spcPct val="20000"/>
              </a:spcBef>
              <a:buClr>
                <a:prstClr val="white"/>
              </a:buClr>
              <a:buSzPct val="80000"/>
              <a:buFont typeface="Wingdings" panose="05000000000000000000" pitchFamily="2"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Data Silos</a:t>
            </a:r>
          </a:p>
          <a:p>
            <a:pPr marL="285750" indent="-285750" eaLnBrk="0" hangingPunct="0">
              <a:spcBef>
                <a:spcPct val="20000"/>
              </a:spcBef>
              <a:buClr>
                <a:prstClr val="white"/>
              </a:buClr>
              <a:buSzPct val="80000"/>
              <a:buFont typeface="Wingdings" panose="05000000000000000000" pitchFamily="2"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No central view of metrics</a:t>
            </a:r>
          </a:p>
          <a:p>
            <a:pPr marL="285750" indent="-285750" eaLnBrk="0" hangingPunct="0">
              <a:spcBef>
                <a:spcPct val="20000"/>
              </a:spcBef>
              <a:buClr>
                <a:prstClr val="white"/>
              </a:buClr>
              <a:buSzPct val="80000"/>
              <a:buFont typeface="Wingdings" panose="05000000000000000000" pitchFamily="2"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Lack of metadata and lineage</a:t>
            </a:r>
          </a:p>
          <a:p>
            <a:pPr lvl="1" eaLnBrk="0" hangingPunct="0">
              <a:spcBef>
                <a:spcPct val="20000"/>
              </a:spcBef>
              <a:buClr>
                <a:prstClr val="white"/>
              </a:buClr>
              <a:buSzPct val="80000"/>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prstClr val="white"/>
              </a:buClr>
              <a:buSzPct val="80000"/>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Data Velocity</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Tightly coupled dependencies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Cascading failures</a:t>
            </a: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60" name="Text Box 1052"/>
          <p:cNvSpPr txBox="1">
            <a:spLocks noChangeArrowheads="1"/>
          </p:cNvSpPr>
          <p:nvPr/>
        </p:nvSpPr>
        <p:spPr bwMode="auto">
          <a:xfrm>
            <a:off x="8336187" y="989278"/>
            <a:ext cx="3279729" cy="3516461"/>
          </a:xfrm>
          <a:prstGeom prst="rect">
            <a:avLst/>
          </a:prstGeom>
          <a:solidFill>
            <a:schemeClr val="tx2">
              <a:lumMod val="40000"/>
              <a:lumOff val="60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algn="ctr" eaLnBrk="0" hangingPunct="0">
              <a:spcBef>
                <a:spcPct val="20000"/>
              </a:spcBef>
              <a:buClr>
                <a:srgbClr val="500093"/>
              </a:buClr>
              <a:buSzPct val="80000"/>
              <a:buFont typeface="Monotype Sorts" pitchFamily="2" charset="2"/>
              <a:buNone/>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Information Delivery</a:t>
            </a:r>
          </a:p>
          <a:p>
            <a:pPr eaLnBrk="0" hangingPunct="0">
              <a:spcBef>
                <a:spcPct val="20000"/>
              </a:spcBef>
              <a:buClr>
                <a:srgbClr val="500093"/>
              </a:buClr>
              <a:buSzPct val="80000"/>
              <a:buFont typeface="Monotype Sorts" pitchFamily="2" charset="2"/>
              <a:buNone/>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prstClr val="white"/>
              </a:buClr>
              <a:buSzPct val="80000"/>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Analytics Workloads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Data Warehouse for all use cases</a:t>
            </a:r>
          </a:p>
          <a:p>
            <a:pPr marL="628650" lvl="1"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Reporting</a:t>
            </a:r>
          </a:p>
          <a:p>
            <a:pPr marL="628650" lvl="1"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Advanced Analytics by Business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Throttling usage</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Access restrictions impacts lead time</a:t>
            </a: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17" name="Rectangle 16">
            <a:extLst>
              <a:ext uri="{FF2B5EF4-FFF2-40B4-BE49-F238E27FC236}">
                <a16:creationId xmlns:a16="http://schemas.microsoft.com/office/drawing/2014/main" id="{8765122E-5DDB-445B-8C1C-101A9CF86F65}"/>
              </a:ext>
            </a:extLst>
          </p:cNvPr>
          <p:cNvSpPr/>
          <p:nvPr/>
        </p:nvSpPr>
        <p:spPr bwMode="auto">
          <a:xfrm>
            <a:off x="599656" y="5461027"/>
            <a:ext cx="11016260" cy="831146"/>
          </a:xfrm>
          <a:prstGeom prst="rect">
            <a:avLst/>
          </a:prstGeom>
          <a:solidFill>
            <a:schemeClr val="accent1"/>
          </a:solidFill>
          <a:ln w="635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389626" lvl="1" algn="ctr" fontAlgn="base">
              <a:spcBef>
                <a:spcPct val="0"/>
              </a:spcBef>
              <a:spcAft>
                <a:spcPct val="0"/>
              </a:spcAft>
            </a:pPr>
            <a:endParaRPr lang="en-US" sz="1600" b="1" dirty="0">
              <a:solidFill>
                <a:schemeClr val="bg1"/>
              </a:solidFill>
              <a:latin typeface="Segoe UI" panose="020B0502040204020203" pitchFamily="34" charset="0"/>
              <a:cs typeface="Segoe UI" panose="020B0502040204020203" pitchFamily="34" charset="0"/>
            </a:endParaRPr>
          </a:p>
        </p:txBody>
      </p:sp>
      <p:sp>
        <p:nvSpPr>
          <p:cNvPr id="18" name="Down Arrow 10">
            <a:extLst>
              <a:ext uri="{FF2B5EF4-FFF2-40B4-BE49-F238E27FC236}">
                <a16:creationId xmlns:a16="http://schemas.microsoft.com/office/drawing/2014/main" id="{D68C0B93-63CE-4C42-AF29-A8249ECD76E0}"/>
              </a:ext>
            </a:extLst>
          </p:cNvPr>
          <p:cNvSpPr/>
          <p:nvPr/>
        </p:nvSpPr>
        <p:spPr bwMode="auto">
          <a:xfrm flipV="1">
            <a:off x="1956012" y="4719593"/>
            <a:ext cx="520700" cy="511342"/>
          </a:xfrm>
          <a:prstGeom prst="downArrow">
            <a:avLst/>
          </a:prstGeom>
          <a:solidFill>
            <a:schemeClr val="accent1"/>
          </a:solidFill>
          <a:ln w="12700">
            <a:noFill/>
            <a:round/>
            <a:headEnd/>
            <a:tailEnd/>
          </a:ln>
        </p:spPr>
        <p:txBody>
          <a:bodyPr rtlCol="0" anchor="ctr"/>
          <a:lstStyle/>
          <a:p>
            <a:pPr algn="ctr"/>
            <a:endParaRPr lang="en-IN" dirty="0">
              <a:solidFill>
                <a:schemeClr val="bg1"/>
              </a:solidFill>
            </a:endParaRPr>
          </a:p>
        </p:txBody>
      </p:sp>
      <p:sp>
        <p:nvSpPr>
          <p:cNvPr id="19" name="Down Arrow 11">
            <a:extLst>
              <a:ext uri="{FF2B5EF4-FFF2-40B4-BE49-F238E27FC236}">
                <a16:creationId xmlns:a16="http://schemas.microsoft.com/office/drawing/2014/main" id="{601E9903-2204-4085-A08B-F0DBD878E68A}"/>
              </a:ext>
            </a:extLst>
          </p:cNvPr>
          <p:cNvSpPr/>
          <p:nvPr/>
        </p:nvSpPr>
        <p:spPr bwMode="auto">
          <a:xfrm flipV="1">
            <a:off x="6037603" y="4703551"/>
            <a:ext cx="520700" cy="511342"/>
          </a:xfrm>
          <a:prstGeom prst="downArrow">
            <a:avLst/>
          </a:prstGeom>
          <a:solidFill>
            <a:schemeClr val="accent1"/>
          </a:solidFill>
          <a:ln w="12700">
            <a:noFill/>
            <a:round/>
            <a:headEnd/>
            <a:tailEnd/>
          </a:ln>
        </p:spPr>
        <p:txBody>
          <a:bodyPr rtlCol="0" anchor="ctr"/>
          <a:lstStyle/>
          <a:p>
            <a:pPr algn="ctr"/>
            <a:endParaRPr lang="en-IN" dirty="0">
              <a:solidFill>
                <a:schemeClr val="bg1"/>
              </a:solidFill>
            </a:endParaRPr>
          </a:p>
        </p:txBody>
      </p:sp>
      <p:sp>
        <p:nvSpPr>
          <p:cNvPr id="20" name="Down Arrow 12">
            <a:extLst>
              <a:ext uri="{FF2B5EF4-FFF2-40B4-BE49-F238E27FC236}">
                <a16:creationId xmlns:a16="http://schemas.microsoft.com/office/drawing/2014/main" id="{D02EA226-5127-478C-8FA4-B68D84B53D15}"/>
              </a:ext>
            </a:extLst>
          </p:cNvPr>
          <p:cNvSpPr/>
          <p:nvPr/>
        </p:nvSpPr>
        <p:spPr bwMode="auto">
          <a:xfrm flipV="1">
            <a:off x="10089615" y="4703551"/>
            <a:ext cx="520700" cy="511342"/>
          </a:xfrm>
          <a:prstGeom prst="downArrow">
            <a:avLst/>
          </a:prstGeom>
          <a:solidFill>
            <a:schemeClr val="accent1"/>
          </a:solidFill>
          <a:ln w="12700">
            <a:noFill/>
            <a:round/>
            <a:headEnd/>
            <a:tailEnd/>
          </a:ln>
        </p:spPr>
        <p:txBody>
          <a:bodyPr rtlCol="0" anchor="ctr"/>
          <a:lstStyle/>
          <a:p>
            <a:pPr algn="ctr"/>
            <a:endParaRPr lang="en-IN" dirty="0">
              <a:solidFill>
                <a:schemeClr val="bg1"/>
              </a:solidFill>
            </a:endParaRPr>
          </a:p>
        </p:txBody>
      </p:sp>
      <p:sp>
        <p:nvSpPr>
          <p:cNvPr id="13" name="TextBox 12">
            <a:extLst>
              <a:ext uri="{FF2B5EF4-FFF2-40B4-BE49-F238E27FC236}">
                <a16:creationId xmlns:a16="http://schemas.microsoft.com/office/drawing/2014/main" id="{0CA135F2-AC09-432B-B7BE-F5728383EE5B}"/>
              </a:ext>
            </a:extLst>
          </p:cNvPr>
          <p:cNvSpPr txBox="1"/>
          <p:nvPr/>
        </p:nvSpPr>
        <p:spPr>
          <a:xfrm>
            <a:off x="761397" y="5733781"/>
            <a:ext cx="3168881" cy="498598"/>
          </a:xfrm>
          <a:prstGeom prst="rect">
            <a:avLst/>
          </a:prstGeom>
          <a:noFill/>
        </p:spPr>
        <p:txBody>
          <a:bodyPr wrap="none" rtlCol="0">
            <a:spAutoFit/>
          </a:bodyPr>
          <a:lstStyle/>
          <a:p>
            <a:pPr eaLnBrk="0" hangingPunct="0">
              <a:spcBef>
                <a:spcPct val="20000"/>
              </a:spcBef>
              <a:buClr>
                <a:srgbClr val="500093"/>
              </a:buClr>
              <a:buSzPct val="80000"/>
            </a:pPr>
            <a:r>
              <a:rPr lang="en-US" sz="1200" b="1" dirty="0">
                <a:solidFill>
                  <a:schemeClr val="bg1"/>
                </a:solidFill>
                <a:latin typeface="Segoe UI" panose="020B0502040204020203" pitchFamily="34" charset="0"/>
                <a:cs typeface="Segoe UI" panose="020B0502040204020203" pitchFamily="34" charset="0"/>
              </a:rPr>
              <a:t>Process – SLAs</a:t>
            </a:r>
          </a:p>
          <a:p>
            <a:pPr eaLnBrk="0" hangingPunct="0">
              <a:spcBef>
                <a:spcPct val="20000"/>
              </a:spcBef>
              <a:buClr>
                <a:srgbClr val="500093"/>
              </a:buClr>
              <a:buSzPct val="80000"/>
            </a:pPr>
            <a:r>
              <a:rPr lang="en-IN" sz="1200" b="1" dirty="0">
                <a:solidFill>
                  <a:schemeClr val="bg1"/>
                </a:solidFill>
                <a:latin typeface="Segoe UI" panose="020B0502040204020203" pitchFamily="34" charset="0"/>
                <a:cs typeface="Segoe UI" panose="020B0502040204020203" pitchFamily="34" charset="0"/>
              </a:rPr>
              <a:t>Technology </a:t>
            </a:r>
            <a:r>
              <a:rPr lang="mr-IN" sz="1200" b="1" dirty="0">
                <a:solidFill>
                  <a:schemeClr val="bg1"/>
                </a:solidFill>
                <a:latin typeface="Segoe UI" panose="020B0502040204020203" pitchFamily="34" charset="0"/>
                <a:cs typeface="Segoe UI" panose="020B0502040204020203" pitchFamily="34" charset="0"/>
              </a:rPr>
              <a:t>–</a:t>
            </a:r>
            <a:r>
              <a:rPr lang="en-IN" sz="1200" b="1" dirty="0">
                <a:solidFill>
                  <a:schemeClr val="bg1"/>
                </a:solidFill>
                <a:latin typeface="Segoe UI" panose="020B0502040204020203" pitchFamily="34" charset="0"/>
                <a:cs typeface="Segoe UI" panose="020B0502040204020203" pitchFamily="34" charset="0"/>
              </a:rPr>
              <a:t> On-premise, Cloud, Hybrid</a:t>
            </a:r>
          </a:p>
        </p:txBody>
      </p:sp>
      <p:sp>
        <p:nvSpPr>
          <p:cNvPr id="14" name="TextBox 13">
            <a:extLst>
              <a:ext uri="{FF2B5EF4-FFF2-40B4-BE49-F238E27FC236}">
                <a16:creationId xmlns:a16="http://schemas.microsoft.com/office/drawing/2014/main" id="{324F0131-3D0D-49CE-AE81-058E9247D1DB}"/>
              </a:ext>
            </a:extLst>
          </p:cNvPr>
          <p:cNvSpPr txBox="1"/>
          <p:nvPr/>
        </p:nvSpPr>
        <p:spPr>
          <a:xfrm>
            <a:off x="4866527" y="5745133"/>
            <a:ext cx="3463064" cy="498598"/>
          </a:xfrm>
          <a:prstGeom prst="rect">
            <a:avLst/>
          </a:prstGeom>
          <a:noFill/>
        </p:spPr>
        <p:txBody>
          <a:bodyPr wrap="none" rtlCol="0">
            <a:spAutoFit/>
          </a:bodyPr>
          <a:lstStyle/>
          <a:p>
            <a:pPr eaLnBrk="0" hangingPunct="0">
              <a:spcBef>
                <a:spcPct val="20000"/>
              </a:spcBef>
              <a:buClr>
                <a:srgbClr val="500093"/>
              </a:buClr>
              <a:buSzPct val="80000"/>
            </a:pPr>
            <a:r>
              <a:rPr lang="en-IN" altLang="en-US" sz="1200" b="1" dirty="0">
                <a:solidFill>
                  <a:schemeClr val="bg1"/>
                </a:solidFill>
                <a:latin typeface="Segoe UI" panose="020B0502040204020203" pitchFamily="34" charset="0"/>
                <a:cs typeface="Segoe UI" panose="020B0502040204020203" pitchFamily="34" charset="0"/>
              </a:rPr>
              <a:t>Cost – Accountability &amp; Process Transparency</a:t>
            </a:r>
          </a:p>
          <a:p>
            <a:pPr eaLnBrk="0" hangingPunct="0">
              <a:spcBef>
                <a:spcPct val="20000"/>
              </a:spcBef>
              <a:buClr>
                <a:srgbClr val="500093"/>
              </a:buClr>
              <a:buSzPct val="80000"/>
            </a:pPr>
            <a:r>
              <a:rPr lang="en-IN" altLang="en-US" sz="1200" b="1" dirty="0">
                <a:solidFill>
                  <a:schemeClr val="bg1"/>
                </a:solidFill>
                <a:latin typeface="Segoe UI" panose="020B0502040204020203" pitchFamily="34" charset="0"/>
                <a:cs typeface="Segoe UI" panose="020B0502040204020203" pitchFamily="34" charset="0"/>
              </a:rPr>
              <a:t>Deployment </a:t>
            </a:r>
            <a:r>
              <a:rPr lang="mr-IN" altLang="en-US" sz="1200" b="1" dirty="0">
                <a:solidFill>
                  <a:schemeClr val="bg1"/>
                </a:solidFill>
                <a:latin typeface="Segoe UI" panose="020B0502040204020203" pitchFamily="34" charset="0"/>
                <a:cs typeface="Segoe UI" panose="020B0502040204020203" pitchFamily="34" charset="0"/>
              </a:rPr>
              <a:t>–</a:t>
            </a:r>
            <a:r>
              <a:rPr lang="en-IN" altLang="en-US" sz="1200" b="1" dirty="0">
                <a:solidFill>
                  <a:schemeClr val="bg1"/>
                </a:solidFill>
                <a:latin typeface="Segoe UI" panose="020B0502040204020203" pitchFamily="34" charset="0"/>
                <a:cs typeface="Segoe UI" panose="020B0502040204020203" pitchFamily="34" charset="0"/>
              </a:rPr>
              <a:t> Prototype to Production</a:t>
            </a:r>
            <a:endParaRPr lang="en-US" altLang="en-US" sz="1200" b="1"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48681CA1-4B0A-45CA-BBAC-2DAE122AC126}"/>
              </a:ext>
            </a:extLst>
          </p:cNvPr>
          <p:cNvSpPr txBox="1"/>
          <p:nvPr/>
        </p:nvSpPr>
        <p:spPr>
          <a:xfrm>
            <a:off x="9053727" y="5668473"/>
            <a:ext cx="2263312" cy="498598"/>
          </a:xfrm>
          <a:prstGeom prst="rect">
            <a:avLst/>
          </a:prstGeom>
          <a:noFill/>
        </p:spPr>
        <p:txBody>
          <a:bodyPr wrap="none" rtlCol="0">
            <a:spAutoFit/>
          </a:bodyPr>
          <a:lstStyle/>
          <a:p>
            <a:pPr eaLnBrk="0" hangingPunct="0">
              <a:spcBef>
                <a:spcPct val="20000"/>
              </a:spcBef>
              <a:buClr>
                <a:srgbClr val="500093"/>
              </a:buClr>
              <a:buSzPct val="80000"/>
            </a:pPr>
            <a:r>
              <a:rPr lang="en-IN" altLang="en-US" sz="1200" b="1" dirty="0">
                <a:solidFill>
                  <a:schemeClr val="bg1"/>
                </a:solidFill>
                <a:latin typeface="Segoe UI" panose="020B0502040204020203" pitchFamily="34" charset="0"/>
                <a:cs typeface="Segoe UI" panose="020B0502040204020203" pitchFamily="34" charset="0"/>
              </a:rPr>
              <a:t> Data Governance &amp; Security</a:t>
            </a:r>
          </a:p>
          <a:p>
            <a:pPr eaLnBrk="0" hangingPunct="0">
              <a:spcBef>
                <a:spcPct val="20000"/>
              </a:spcBef>
              <a:buClr>
                <a:srgbClr val="500093"/>
              </a:buClr>
              <a:buSzPct val="80000"/>
            </a:pPr>
            <a:r>
              <a:rPr lang="en-IN" altLang="en-US" sz="1200" b="1" dirty="0">
                <a:solidFill>
                  <a:schemeClr val="bg1"/>
                </a:solidFill>
                <a:latin typeface="Segoe UI" panose="020B0502040204020203" pitchFamily="34" charset="0"/>
                <a:cs typeface="Segoe UI" panose="020B0502040204020203" pitchFamily="34" charset="0"/>
              </a:rPr>
              <a:t>ACLs</a:t>
            </a:r>
            <a:endParaRPr lang="en-US" altLang="en-US" sz="1200" b="1" dirty="0">
              <a:solidFill>
                <a:schemeClr val="bg1"/>
              </a:soli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A72A184F-C0B7-45AD-A1FE-3FBC887F82D0}"/>
              </a:ext>
            </a:extLst>
          </p:cNvPr>
          <p:cNvSpPr txBox="1"/>
          <p:nvPr/>
        </p:nvSpPr>
        <p:spPr>
          <a:xfrm>
            <a:off x="5806801" y="5424775"/>
            <a:ext cx="995402" cy="338554"/>
          </a:xfrm>
          <a:prstGeom prst="rect">
            <a:avLst/>
          </a:prstGeom>
          <a:noFill/>
        </p:spPr>
        <p:txBody>
          <a:bodyPr wrap="none" rtlCol="0">
            <a:spAutoFit/>
          </a:bodyPr>
          <a:lstStyle/>
          <a:p>
            <a:pPr algn="ctr" eaLnBrk="0" hangingPunct="0">
              <a:spcBef>
                <a:spcPct val="20000"/>
              </a:spcBef>
              <a:buClr>
                <a:srgbClr val="500093"/>
              </a:buClr>
              <a:buSzPct val="80000"/>
            </a:pPr>
            <a:r>
              <a:rPr lang="en-US" altLang="en-US" sz="1600" b="1" u="sng" dirty="0">
                <a:solidFill>
                  <a:schemeClr val="bg1"/>
                </a:solidFill>
                <a:latin typeface="Segoe UI" panose="020B0502040204020203" pitchFamily="34" charset="0"/>
                <a:cs typeface="Segoe UI" panose="020B0502040204020203" pitchFamily="34" charset="0"/>
              </a:rPr>
              <a:t>Enablers</a:t>
            </a:r>
          </a:p>
        </p:txBody>
      </p:sp>
    </p:spTree>
    <p:extLst>
      <p:ext uri="{BB962C8B-B14F-4D97-AF65-F5344CB8AC3E}">
        <p14:creationId xmlns:p14="http://schemas.microsoft.com/office/powerpoint/2010/main" val="135413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4095054-A868-42B4-80D5-FAC26E859508}"/>
              </a:ext>
            </a:extLst>
          </p:cNvPr>
          <p:cNvSpPr/>
          <p:nvPr/>
        </p:nvSpPr>
        <p:spPr>
          <a:xfrm>
            <a:off x="390072" y="679106"/>
            <a:ext cx="10317685" cy="1828430"/>
          </a:xfrm>
          <a:prstGeom prst="rect">
            <a:avLst/>
          </a:prstGeom>
          <a:solidFill>
            <a:schemeClr val="bg1">
              <a:lumMod val="85000"/>
            </a:schemeClr>
          </a:solidFill>
          <a:ln>
            <a:solidFill>
              <a:schemeClr val="accent6">
                <a:lumMod val="90000"/>
                <a:lumOff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3" name="Title 2"/>
          <p:cNvSpPr>
            <a:spLocks noGrp="1"/>
          </p:cNvSpPr>
          <p:nvPr>
            <p:ph type="title"/>
          </p:nvPr>
        </p:nvSpPr>
        <p:spPr>
          <a:xfrm>
            <a:off x="599654" y="58925"/>
            <a:ext cx="11223151" cy="408349"/>
          </a:xfrm>
        </p:spPr>
        <p:txBody>
          <a:bodyPr/>
          <a:lstStyle/>
          <a:p>
            <a:r>
              <a:rPr lang="en-US" dirty="0"/>
              <a:t>Challenges/Complexity in Unifying Data</a:t>
            </a:r>
          </a:p>
        </p:txBody>
      </p:sp>
      <p:sp>
        <p:nvSpPr>
          <p:cNvPr id="2" name="TextBox 1"/>
          <p:cNvSpPr txBox="1"/>
          <p:nvPr/>
        </p:nvSpPr>
        <p:spPr>
          <a:xfrm>
            <a:off x="599654" y="703085"/>
            <a:ext cx="10108103" cy="1692771"/>
          </a:xfrm>
          <a:prstGeom prst="rect">
            <a:avLst/>
          </a:prstGeom>
          <a:noFill/>
        </p:spPr>
        <p:txBody>
          <a:bodyPr wrap="square" rtlCol="0">
            <a:spAutoFit/>
          </a:bodyPr>
          <a:lstStyle/>
          <a:p>
            <a:pPr algn="ctr"/>
            <a:r>
              <a:rPr lang="en-US" sz="1600" b="1" dirty="0">
                <a:solidFill>
                  <a:schemeClr val="accent6">
                    <a:lumMod val="90000"/>
                    <a:lumOff val="10000"/>
                  </a:schemeClr>
                </a:solidFill>
                <a:latin typeface="Arial" panose="020B0604020202020204" pitchFamily="34" charset="0"/>
                <a:cs typeface="Arial" panose="020B0604020202020204" pitchFamily="34" charset="0"/>
              </a:rPr>
              <a:t>Technical Challenges</a:t>
            </a:r>
          </a:p>
          <a:p>
            <a:endParaRPr lang="en-US" b="1" dirty="0"/>
          </a:p>
          <a:p>
            <a:pPr marL="28575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Environment (Cloud / On-Premise)</a:t>
            </a:r>
          </a:p>
          <a:p>
            <a:pPr marL="285750" indent="-285750">
              <a:buFont typeface="Arial" panose="020B0604020202020204" pitchFamily="34" charset="0"/>
              <a:buChar char="•"/>
              <a:defRPr/>
            </a:pPr>
            <a:endParaRPr lang="en-US" sz="1400" kern="0" dirty="0">
              <a:solidFill>
                <a:prstClr val="black"/>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Architectural Design</a:t>
            </a:r>
          </a:p>
          <a:p>
            <a:pPr marL="285750" indent="-285750">
              <a:buFont typeface="Arial" panose="020B0604020202020204" pitchFamily="34" charset="0"/>
              <a:buChar char="•"/>
              <a:defRPr/>
            </a:pPr>
            <a:endParaRPr lang="en-US" sz="1400" kern="0" dirty="0">
              <a:solidFill>
                <a:prstClr val="black"/>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No. of Users</a:t>
            </a:r>
          </a:p>
        </p:txBody>
      </p:sp>
      <p:grpSp>
        <p:nvGrpSpPr>
          <p:cNvPr id="13" name="Group 12">
            <a:extLst>
              <a:ext uri="{FF2B5EF4-FFF2-40B4-BE49-F238E27FC236}">
                <a16:creationId xmlns:a16="http://schemas.microsoft.com/office/drawing/2014/main" id="{71C33952-2F83-4C69-8F1D-0B3026796FB1}"/>
              </a:ext>
            </a:extLst>
          </p:cNvPr>
          <p:cNvGrpSpPr/>
          <p:nvPr/>
        </p:nvGrpSpPr>
        <p:grpSpPr>
          <a:xfrm>
            <a:off x="390072" y="2630947"/>
            <a:ext cx="10317685" cy="4094554"/>
            <a:chOff x="840646" y="2408794"/>
            <a:chExt cx="9344517" cy="4094554"/>
          </a:xfrm>
        </p:grpSpPr>
        <p:sp>
          <p:nvSpPr>
            <p:cNvPr id="7" name="Rectangle 6">
              <a:extLst>
                <a:ext uri="{FF2B5EF4-FFF2-40B4-BE49-F238E27FC236}">
                  <a16:creationId xmlns:a16="http://schemas.microsoft.com/office/drawing/2014/main" id="{833ED0AE-8FED-46CA-96D7-CC93809F41C9}"/>
                </a:ext>
              </a:extLst>
            </p:cNvPr>
            <p:cNvSpPr/>
            <p:nvPr/>
          </p:nvSpPr>
          <p:spPr>
            <a:xfrm>
              <a:off x="840646" y="2408794"/>
              <a:ext cx="9344517" cy="4094554"/>
            </a:xfrm>
            <a:prstGeom prst="rect">
              <a:avLst/>
            </a:prstGeom>
            <a:solidFill>
              <a:schemeClr val="accent6">
                <a:lumMod val="10000"/>
                <a:lumOff val="90000"/>
              </a:schemeClr>
            </a:solidFill>
            <a:ln>
              <a:solidFill>
                <a:schemeClr val="accent6">
                  <a:lumMod val="90000"/>
                  <a:lumOff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Wingdings" panose="05000000000000000000" pitchFamily="2" charset="2"/>
                <a:buChar char="Ø"/>
              </a:pPr>
              <a:endParaRPr lang="en-US" sz="140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US" sz="1400" dirty="0">
                  <a:solidFill>
                    <a:schemeClr val="tx1">
                      <a:lumMod val="95000"/>
                      <a:lumOff val="5000"/>
                    </a:schemeClr>
                  </a:solidFill>
                  <a:latin typeface="Arial" panose="020B0604020202020204" pitchFamily="34" charset="0"/>
                  <a:cs typeface="Arial" panose="020B0604020202020204" pitchFamily="34" charset="0"/>
                </a:rPr>
                <a:t>No maintenance of Infrastructure required </a:t>
              </a:r>
            </a:p>
            <a:p>
              <a:pPr marL="742950" lvl="1" indent="-285750">
                <a:buFont typeface="Wingdings" panose="05000000000000000000" pitchFamily="2" charset="2"/>
                <a:buChar char="Ø"/>
              </a:pPr>
              <a:endParaRPr lang="en-US" sz="140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US" sz="1400" dirty="0">
                  <a:solidFill>
                    <a:schemeClr val="tx1">
                      <a:lumMod val="95000"/>
                      <a:lumOff val="5000"/>
                    </a:schemeClr>
                  </a:solidFill>
                  <a:latin typeface="Arial" panose="020B0604020202020204" pitchFamily="34" charset="0"/>
                  <a:cs typeface="Arial" panose="020B0604020202020204" pitchFamily="34" charset="0"/>
                </a:rPr>
                <a:t>No high investment required: Pay by usage</a:t>
              </a:r>
            </a:p>
            <a:p>
              <a:pPr marL="742950" lvl="1" indent="-285750">
                <a:buFont typeface="Wingdings" panose="05000000000000000000" pitchFamily="2" charset="2"/>
                <a:buChar char="Ø"/>
              </a:pPr>
              <a:endParaRPr lang="en-US" sz="140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US" sz="1400" dirty="0">
                  <a:solidFill>
                    <a:schemeClr val="tx1">
                      <a:lumMod val="95000"/>
                      <a:lumOff val="5000"/>
                    </a:schemeClr>
                  </a:solidFill>
                  <a:latin typeface="Arial" panose="020B0604020202020204" pitchFamily="34" charset="0"/>
                  <a:cs typeface="Arial" panose="020B0604020202020204" pitchFamily="34" charset="0"/>
                </a:rPr>
                <a:t>Highly scalable</a:t>
              </a:r>
            </a:p>
            <a:p>
              <a:pPr marL="742950" lvl="1" indent="-285750">
                <a:buFont typeface="Wingdings" panose="05000000000000000000" pitchFamily="2" charset="2"/>
                <a:buChar char="Ø"/>
              </a:pPr>
              <a:endParaRPr lang="en-US" sz="140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US" sz="1400" dirty="0">
                  <a:solidFill>
                    <a:schemeClr val="tx1">
                      <a:lumMod val="95000"/>
                      <a:lumOff val="5000"/>
                    </a:schemeClr>
                  </a:solidFill>
                  <a:latin typeface="Arial" panose="020B0604020202020204" pitchFamily="34" charset="0"/>
                  <a:cs typeface="Arial" panose="020B0604020202020204" pitchFamily="34" charset="0"/>
                </a:rPr>
                <a:t>Data centralization-Effective data collaboration </a:t>
              </a:r>
            </a:p>
            <a:p>
              <a:pPr lvl="1"/>
              <a:r>
                <a:rPr lang="en-US" sz="1400" dirty="0">
                  <a:solidFill>
                    <a:schemeClr val="tx1">
                      <a:lumMod val="95000"/>
                      <a:lumOff val="5000"/>
                    </a:schemeClr>
                  </a:solidFill>
                  <a:latin typeface="Arial" panose="020B0604020202020204" pitchFamily="34" charset="0"/>
                  <a:cs typeface="Arial" panose="020B0604020202020204" pitchFamily="34" charset="0"/>
                </a:rPr>
                <a:t>      across cross-functional teams</a:t>
              </a:r>
            </a:p>
            <a:p>
              <a:pPr lvl="1"/>
              <a:endParaRPr lang="en-US" sz="140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US" sz="1400" dirty="0">
                  <a:solidFill>
                    <a:schemeClr val="tx1">
                      <a:lumMod val="95000"/>
                      <a:lumOff val="5000"/>
                    </a:schemeClr>
                  </a:solidFill>
                  <a:latin typeface="Arial" panose="020B0604020202020204" pitchFamily="34" charset="0"/>
                  <a:cs typeface="Arial" panose="020B0604020202020204" pitchFamily="34" charset="0"/>
                </a:rPr>
                <a:t>Improved business agility and operational efficiency </a:t>
              </a:r>
            </a:p>
            <a:p>
              <a:pPr lvl="1"/>
              <a:r>
                <a:rPr lang="en-US" sz="1400" dirty="0">
                  <a:solidFill>
                    <a:schemeClr val="tx1">
                      <a:lumMod val="95000"/>
                      <a:lumOff val="5000"/>
                    </a:schemeClr>
                  </a:solidFill>
                  <a:latin typeface="Arial" panose="020B0604020202020204" pitchFamily="34" charset="0"/>
                  <a:cs typeface="Arial" panose="020B0604020202020204" pitchFamily="34" charset="0"/>
                </a:rPr>
                <a:t>      resulting in competitive edge</a:t>
              </a:r>
            </a:p>
            <a:p>
              <a:pPr lvl="1"/>
              <a:endParaRPr lang="en-US" sz="140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US" sz="1400" dirty="0">
                  <a:solidFill>
                    <a:schemeClr val="tx1">
                      <a:lumMod val="95000"/>
                      <a:lumOff val="5000"/>
                    </a:schemeClr>
                  </a:solidFill>
                  <a:latin typeface="Arial" panose="020B0604020202020204" pitchFamily="34" charset="0"/>
                  <a:cs typeface="Arial" panose="020B0604020202020204" pitchFamily="34" charset="0"/>
                </a:rPr>
                <a:t>Helps in improving the time to launch of campaigns</a:t>
              </a:r>
            </a:p>
            <a:p>
              <a:pPr marL="742950" lvl="1" indent="-285750">
                <a:buFont typeface="Wingdings" panose="05000000000000000000" pitchFamily="2" charset="2"/>
                <a:buChar char="Ø"/>
              </a:pPr>
              <a:endParaRPr lang="en-US" sz="140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US" sz="1400" dirty="0">
                  <a:solidFill>
                    <a:schemeClr val="tx1">
                      <a:lumMod val="95000"/>
                      <a:lumOff val="5000"/>
                    </a:schemeClr>
                  </a:solidFill>
                  <a:latin typeface="Arial" panose="020B0604020202020204" pitchFamily="34" charset="0"/>
                  <a:cs typeface="Arial" panose="020B0604020202020204" pitchFamily="34" charset="0"/>
                </a:rPr>
                <a:t>Automatic software updates</a:t>
              </a:r>
              <a:endParaRPr lang="en-IN" sz="1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AD30834-F9FE-4B61-8C61-0FA3F780B5F9}"/>
                </a:ext>
              </a:extLst>
            </p:cNvPr>
            <p:cNvSpPr/>
            <p:nvPr/>
          </p:nvSpPr>
          <p:spPr>
            <a:xfrm>
              <a:off x="1261833" y="2455201"/>
              <a:ext cx="8923330" cy="3653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6">
                      <a:lumMod val="90000"/>
                      <a:lumOff val="10000"/>
                    </a:schemeClr>
                  </a:solidFill>
                  <a:latin typeface="Arial" panose="020B0604020202020204" pitchFamily="34" charset="0"/>
                  <a:cs typeface="Arial" panose="020B0604020202020204" pitchFamily="34" charset="0"/>
                </a:rPr>
                <a:t>Pros &amp; Cons of Data in Cloud</a:t>
              </a:r>
            </a:p>
          </p:txBody>
        </p:sp>
        <p:sp>
          <p:nvSpPr>
            <p:cNvPr id="8" name="Rectangle 7">
              <a:extLst>
                <a:ext uri="{FF2B5EF4-FFF2-40B4-BE49-F238E27FC236}">
                  <a16:creationId xmlns:a16="http://schemas.microsoft.com/office/drawing/2014/main" id="{4A995A5B-4634-4AB9-8B3A-73F1F15D1874}"/>
                </a:ext>
              </a:extLst>
            </p:cNvPr>
            <p:cNvSpPr/>
            <p:nvPr/>
          </p:nvSpPr>
          <p:spPr>
            <a:xfrm>
              <a:off x="5512904" y="2943966"/>
              <a:ext cx="4060926" cy="1689118"/>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400" dirty="0">
                  <a:solidFill>
                    <a:schemeClr val="tx1">
                      <a:lumMod val="95000"/>
                      <a:lumOff val="5000"/>
                    </a:schemeClr>
                  </a:solidFill>
                  <a:latin typeface="Arial" panose="020B0604020202020204" pitchFamily="34" charset="0"/>
                  <a:cs typeface="Arial" panose="020B0604020202020204" pitchFamily="34" charset="0"/>
                </a:rPr>
                <a:t>Security issues: IT team’s guidance necessary to keep it safe</a:t>
              </a:r>
            </a:p>
            <a:p>
              <a:pPr marL="285750" indent="-285750">
                <a:buFont typeface="Wingdings" panose="05000000000000000000" pitchFamily="2" charset="2"/>
                <a:buChar char="Ø"/>
              </a:pPr>
              <a:endParaRPr lang="en-US" sz="14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400" dirty="0">
                  <a:solidFill>
                    <a:schemeClr val="tx1">
                      <a:lumMod val="95000"/>
                      <a:lumOff val="5000"/>
                    </a:schemeClr>
                  </a:solidFill>
                  <a:latin typeface="Arial" panose="020B0604020202020204" pitchFamily="34" charset="0"/>
                  <a:cs typeface="Arial" panose="020B0604020202020204" pitchFamily="34" charset="0"/>
                </a:rPr>
                <a:t>Incompatibility with current software &amp; applications</a:t>
              </a:r>
            </a:p>
            <a:p>
              <a:pPr marL="285750" indent="-285750">
                <a:buFont typeface="Wingdings" panose="05000000000000000000" pitchFamily="2" charset="2"/>
                <a:buChar char="Ø"/>
              </a:pPr>
              <a:endParaRPr lang="en-US" sz="14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400" dirty="0">
                  <a:solidFill>
                    <a:schemeClr val="tx1">
                      <a:lumMod val="95000"/>
                      <a:lumOff val="5000"/>
                    </a:schemeClr>
                  </a:solidFill>
                  <a:latin typeface="Arial" panose="020B0604020202020204" pitchFamily="34" charset="0"/>
                  <a:cs typeface="Arial" panose="020B0604020202020204" pitchFamily="34" charset="0"/>
                </a:rPr>
                <a:t>Lack of support, unplanned outages from cloud providers is sometimes a grey area</a:t>
              </a:r>
            </a:p>
          </p:txBody>
        </p:sp>
      </p:grpSp>
      <p:sp>
        <p:nvSpPr>
          <p:cNvPr id="11" name="Rectangle 10">
            <a:extLst>
              <a:ext uri="{FF2B5EF4-FFF2-40B4-BE49-F238E27FC236}">
                <a16:creationId xmlns:a16="http://schemas.microsoft.com/office/drawing/2014/main" id="{8C177E97-79AB-4C76-B0C6-FD56A59EC371}"/>
              </a:ext>
            </a:extLst>
          </p:cNvPr>
          <p:cNvSpPr/>
          <p:nvPr/>
        </p:nvSpPr>
        <p:spPr>
          <a:xfrm>
            <a:off x="3837730" y="1220155"/>
            <a:ext cx="3187150" cy="1169551"/>
          </a:xfrm>
          <a:prstGeom prst="rect">
            <a:avLst/>
          </a:prstGeom>
        </p:spPr>
        <p:txBody>
          <a:bodyPr wrap="square">
            <a:spAutoFit/>
          </a:bodyPr>
          <a:lstStyle/>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Processing Time</a:t>
            </a:r>
          </a:p>
          <a:p>
            <a:pPr marL="285750" lvl="0" indent="-285750">
              <a:buFont typeface="Arial" panose="020B0604020202020204" pitchFamily="34" charset="0"/>
              <a:buChar char="•"/>
              <a:defRPr/>
            </a:pPr>
            <a:endParaRPr lang="en-US" sz="1400" kern="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Enabling A/B testing environment</a:t>
            </a:r>
          </a:p>
          <a:p>
            <a:pPr marL="285750" lvl="0" indent="-285750">
              <a:buFont typeface="Arial" panose="020B0604020202020204" pitchFamily="34" charset="0"/>
              <a:buChar char="•"/>
              <a:defRPr/>
            </a:pPr>
            <a:endParaRPr lang="en-US" sz="1400" kern="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Enabling Change Management</a:t>
            </a:r>
          </a:p>
        </p:txBody>
      </p:sp>
      <p:sp>
        <p:nvSpPr>
          <p:cNvPr id="17" name="Rectangle 16">
            <a:extLst>
              <a:ext uri="{FF2B5EF4-FFF2-40B4-BE49-F238E27FC236}">
                <a16:creationId xmlns:a16="http://schemas.microsoft.com/office/drawing/2014/main" id="{D039B029-7CF7-4B4E-AFDC-10895EB199BE}"/>
              </a:ext>
            </a:extLst>
          </p:cNvPr>
          <p:cNvSpPr/>
          <p:nvPr/>
        </p:nvSpPr>
        <p:spPr>
          <a:xfrm>
            <a:off x="7129671" y="1226304"/>
            <a:ext cx="3187150" cy="1169551"/>
          </a:xfrm>
          <a:prstGeom prst="rect">
            <a:avLst/>
          </a:prstGeom>
        </p:spPr>
        <p:txBody>
          <a:bodyPr wrap="square">
            <a:spAutoFit/>
          </a:bodyPr>
          <a:lstStyle/>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Data Duplication</a:t>
            </a:r>
          </a:p>
          <a:p>
            <a:pPr marL="285750" lvl="0" indent="-285750">
              <a:buFont typeface="Arial" panose="020B0604020202020204" pitchFamily="34" charset="0"/>
              <a:buChar char="•"/>
              <a:defRPr/>
            </a:pPr>
            <a:endParaRPr lang="en-US" sz="1400" kern="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Mapping / Connecting data</a:t>
            </a:r>
          </a:p>
          <a:p>
            <a:pPr marL="285750" lvl="0" indent="-285750">
              <a:buFont typeface="Arial" panose="020B0604020202020204" pitchFamily="34" charset="0"/>
              <a:buChar char="•"/>
              <a:defRPr/>
            </a:pPr>
            <a:endParaRPr lang="en-US" sz="1400" kern="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Data Coverage</a:t>
            </a:r>
          </a:p>
        </p:txBody>
      </p:sp>
    </p:spTree>
    <p:extLst>
      <p:ext uri="{BB962C8B-B14F-4D97-AF65-F5344CB8AC3E}">
        <p14:creationId xmlns:p14="http://schemas.microsoft.com/office/powerpoint/2010/main" val="1430728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B804A8-F082-4719-8638-2BF0BD639001}"/>
              </a:ext>
            </a:extLst>
          </p:cNvPr>
          <p:cNvSpPr>
            <a:spLocks noGrp="1"/>
          </p:cNvSpPr>
          <p:nvPr>
            <p:ph sz="quarter" idx="10"/>
          </p:nvPr>
        </p:nvSpPr>
        <p:spPr/>
        <p:txBody>
          <a:bodyPr/>
          <a:lstStyle/>
          <a:p>
            <a:r>
              <a:rPr lang="en-US" dirty="0"/>
              <a:t>Solution Architecture &amp; Case Studies</a:t>
            </a:r>
          </a:p>
        </p:txBody>
      </p:sp>
    </p:spTree>
    <p:extLst>
      <p:ext uri="{BB962C8B-B14F-4D97-AF65-F5344CB8AC3E}">
        <p14:creationId xmlns:p14="http://schemas.microsoft.com/office/powerpoint/2010/main" val="1509727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Business Focused and Workload Centric Architecture</a:t>
            </a:r>
          </a:p>
        </p:txBody>
      </p:sp>
      <p:sp>
        <p:nvSpPr>
          <p:cNvPr id="199" name="Rectangle: Rounded Corners 38">
            <a:extLst>
              <a:ext uri="{FF2B5EF4-FFF2-40B4-BE49-F238E27FC236}">
                <a16:creationId xmlns:a16="http://schemas.microsoft.com/office/drawing/2014/main" id="{F9B51874-1BE0-4215-8373-3EC9B6A07460}"/>
              </a:ext>
            </a:extLst>
          </p:cNvPr>
          <p:cNvSpPr/>
          <p:nvPr/>
        </p:nvSpPr>
        <p:spPr>
          <a:xfrm>
            <a:off x="10313246" y="1491982"/>
            <a:ext cx="1755179" cy="4388342"/>
          </a:xfrm>
          <a:prstGeom prst="roundRect">
            <a:avLst/>
          </a:prstGeom>
          <a:solidFill>
            <a:srgbClr val="1E9D9D">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00" name="Trapezoid 199">
            <a:extLst>
              <a:ext uri="{FF2B5EF4-FFF2-40B4-BE49-F238E27FC236}">
                <a16:creationId xmlns:a16="http://schemas.microsoft.com/office/drawing/2014/main" id="{569D9C5B-4666-4327-BF12-3EA3EC0816B0}"/>
              </a:ext>
            </a:extLst>
          </p:cNvPr>
          <p:cNvSpPr/>
          <p:nvPr/>
        </p:nvSpPr>
        <p:spPr>
          <a:xfrm rot="16200000">
            <a:off x="4196441" y="654888"/>
            <a:ext cx="4716000" cy="6264000"/>
          </a:xfrm>
          <a:prstGeom prst="trapezoid">
            <a:avLst>
              <a:gd name="adj" fmla="val 14684"/>
            </a:avLst>
          </a:prstGeom>
          <a:solidFill>
            <a:srgbClr val="DADDA3">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01" name="Slide Number Placeholder 27"/>
          <p:cNvSpPr txBox="1">
            <a:spLocks/>
          </p:cNvSpPr>
          <p:nvPr/>
        </p:nvSpPr>
        <p:spPr>
          <a:xfrm>
            <a:off x="9448800" y="6602506"/>
            <a:ext cx="2743200" cy="239992"/>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0C1D9D2-9780-41B5-B48D-9BB1413BC614}" type="slidenum">
              <a:rPr kumimoji="0" lang="en-US" sz="900" b="0" i="0" u="none" strike="noStrike" kern="1200" cap="none" spc="0" normalizeH="0" baseline="0" noProof="0" smtClean="0">
                <a:ln>
                  <a:noFill/>
                </a:ln>
                <a:solidFill>
                  <a:srgbClr val="808080">
                    <a:tint val="75000"/>
                  </a:srgbClr>
                </a:solidFill>
                <a:effectLst/>
                <a:uLnTx/>
                <a:uFillTx/>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dirty="0">
              <a:ln>
                <a:noFill/>
              </a:ln>
              <a:solidFill>
                <a:srgbClr val="808080">
                  <a:tint val="75000"/>
                </a:srgbClr>
              </a:solidFill>
              <a:effectLst/>
              <a:uLnTx/>
              <a:uFillTx/>
              <a:latin typeface="Segoe UI" panose="020B0502040204020203" pitchFamily="34" charset="0"/>
              <a:cs typeface="Segoe UI" panose="020B0502040204020203" pitchFamily="34" charset="0"/>
            </a:endParaRPr>
          </a:p>
        </p:txBody>
      </p:sp>
      <p:grpSp>
        <p:nvGrpSpPr>
          <p:cNvPr id="202" name="Group 201"/>
          <p:cNvGrpSpPr/>
          <p:nvPr/>
        </p:nvGrpSpPr>
        <p:grpSpPr>
          <a:xfrm>
            <a:off x="3422441" y="1894384"/>
            <a:ext cx="6987757" cy="4558281"/>
            <a:chOff x="3565319" y="2180144"/>
            <a:chExt cx="6987757" cy="4558281"/>
          </a:xfrm>
        </p:grpSpPr>
        <p:cxnSp>
          <p:nvCxnSpPr>
            <p:cNvPr id="203" name="Elbow Connector 202"/>
            <p:cNvCxnSpPr>
              <a:cxnSpLocks/>
              <a:stCxn id="227" idx="3"/>
              <a:endCxn id="218" idx="1"/>
            </p:cNvCxnSpPr>
            <p:nvPr/>
          </p:nvCxnSpPr>
          <p:spPr>
            <a:xfrm flipV="1">
              <a:off x="4997913" y="3781165"/>
              <a:ext cx="534439" cy="1327"/>
            </a:xfrm>
            <a:prstGeom prst="bentConnector3">
              <a:avLst>
                <a:gd name="adj1" fmla="val 50000"/>
              </a:avLst>
            </a:prstGeom>
            <a:noFill/>
            <a:ln w="6350" cap="flat" cmpd="sng" algn="ctr">
              <a:solidFill>
                <a:srgbClr val="095879"/>
              </a:solidFill>
              <a:prstDash val="solid"/>
              <a:miter lim="800000"/>
              <a:tailEnd type="triangle"/>
            </a:ln>
            <a:effectLst/>
          </p:spPr>
        </p:cxnSp>
        <p:grpSp>
          <p:nvGrpSpPr>
            <p:cNvPr id="204" name="Group 203"/>
            <p:cNvGrpSpPr/>
            <p:nvPr/>
          </p:nvGrpSpPr>
          <p:grpSpPr>
            <a:xfrm>
              <a:off x="3565319" y="2180144"/>
              <a:ext cx="6987757" cy="4558281"/>
              <a:chOff x="3565319" y="2180144"/>
              <a:chExt cx="6987757" cy="4558281"/>
            </a:xfrm>
          </p:grpSpPr>
          <p:cxnSp>
            <p:nvCxnSpPr>
              <p:cNvPr id="205" name="Straight Arrow Connector 204"/>
              <p:cNvCxnSpPr>
                <a:cxnSpLocks/>
                <a:stCxn id="217" idx="3"/>
                <a:endCxn id="250" idx="1"/>
              </p:cNvCxnSpPr>
              <p:nvPr/>
            </p:nvCxnSpPr>
            <p:spPr>
              <a:xfrm flipV="1">
                <a:off x="9744719" y="3778188"/>
                <a:ext cx="808357" cy="2977"/>
              </a:xfrm>
              <a:prstGeom prst="straightConnector1">
                <a:avLst/>
              </a:prstGeom>
              <a:noFill/>
              <a:ln w="6350" cap="flat" cmpd="sng" algn="ctr">
                <a:solidFill>
                  <a:srgbClr val="095879"/>
                </a:solidFill>
                <a:prstDash val="solid"/>
                <a:miter lim="800000"/>
                <a:tailEnd type="triangle"/>
              </a:ln>
              <a:effectLst/>
            </p:spPr>
          </p:cxnSp>
          <p:cxnSp>
            <p:nvCxnSpPr>
              <p:cNvPr id="206" name="Straight Arrow Connector 205"/>
              <p:cNvCxnSpPr>
                <a:cxnSpLocks/>
                <a:stCxn id="221" idx="3"/>
                <a:endCxn id="251" idx="1"/>
              </p:cNvCxnSpPr>
              <p:nvPr/>
            </p:nvCxnSpPr>
            <p:spPr>
              <a:xfrm>
                <a:off x="9744719" y="4762955"/>
                <a:ext cx="808357" cy="592"/>
              </a:xfrm>
              <a:prstGeom prst="straightConnector1">
                <a:avLst/>
              </a:prstGeom>
              <a:noFill/>
              <a:ln w="6350" cap="flat" cmpd="sng" algn="ctr">
                <a:solidFill>
                  <a:srgbClr val="095879"/>
                </a:solidFill>
                <a:prstDash val="solid"/>
                <a:miter lim="800000"/>
                <a:tailEnd type="triangle"/>
              </a:ln>
              <a:effectLst/>
            </p:spPr>
          </p:cxnSp>
          <p:cxnSp>
            <p:nvCxnSpPr>
              <p:cNvPr id="207" name="Straight Arrow Connector 206"/>
              <p:cNvCxnSpPr>
                <a:cxnSpLocks/>
                <a:stCxn id="219" idx="3"/>
                <a:endCxn id="252" idx="1"/>
              </p:cNvCxnSpPr>
              <p:nvPr/>
            </p:nvCxnSpPr>
            <p:spPr>
              <a:xfrm flipV="1">
                <a:off x="9744719" y="5820345"/>
                <a:ext cx="808357" cy="5283"/>
              </a:xfrm>
              <a:prstGeom prst="straightConnector1">
                <a:avLst/>
              </a:prstGeom>
              <a:noFill/>
              <a:ln w="6350" cap="flat" cmpd="sng" algn="ctr">
                <a:solidFill>
                  <a:srgbClr val="095879"/>
                </a:solidFill>
                <a:prstDash val="solid"/>
                <a:miter lim="800000"/>
                <a:tailEnd type="triangle"/>
              </a:ln>
              <a:effectLst/>
            </p:spPr>
          </p:cxnSp>
          <p:cxnSp>
            <p:nvCxnSpPr>
              <p:cNvPr id="208" name="Elbow Connector 207"/>
              <p:cNvCxnSpPr>
                <a:cxnSpLocks/>
                <a:stCxn id="216" idx="3"/>
                <a:endCxn id="249" idx="1"/>
              </p:cNvCxnSpPr>
              <p:nvPr/>
            </p:nvCxnSpPr>
            <p:spPr>
              <a:xfrm>
                <a:off x="9744719" y="2561385"/>
                <a:ext cx="808357" cy="264153"/>
              </a:xfrm>
              <a:prstGeom prst="bentConnector3">
                <a:avLst>
                  <a:gd name="adj1" fmla="val 50000"/>
                </a:avLst>
              </a:prstGeom>
              <a:noFill/>
              <a:ln w="6350" cap="flat" cmpd="sng" algn="ctr">
                <a:solidFill>
                  <a:srgbClr val="095879"/>
                </a:solidFill>
                <a:prstDash val="solid"/>
                <a:miter lim="800000"/>
                <a:tailEnd type="triangle"/>
              </a:ln>
              <a:effectLst/>
            </p:spPr>
          </p:cxnSp>
          <p:cxnSp>
            <p:nvCxnSpPr>
              <p:cNvPr id="209" name="Elbow Connector 208"/>
              <p:cNvCxnSpPr>
                <a:cxnSpLocks/>
                <a:stCxn id="216" idx="3"/>
                <a:endCxn id="248" idx="1"/>
              </p:cNvCxnSpPr>
              <p:nvPr/>
            </p:nvCxnSpPr>
            <p:spPr>
              <a:xfrm flipV="1">
                <a:off x="9744719" y="2180144"/>
                <a:ext cx="808357" cy="381241"/>
              </a:xfrm>
              <a:prstGeom prst="bentConnector3">
                <a:avLst/>
              </a:prstGeom>
              <a:noFill/>
              <a:ln w="6350" cap="flat" cmpd="sng" algn="ctr">
                <a:solidFill>
                  <a:srgbClr val="095879"/>
                </a:solidFill>
                <a:prstDash val="solid"/>
                <a:miter lim="800000"/>
                <a:tailEnd type="triangle"/>
              </a:ln>
              <a:effectLst/>
            </p:spPr>
          </p:cxnSp>
          <p:grpSp>
            <p:nvGrpSpPr>
              <p:cNvPr id="210" name="Group 209"/>
              <p:cNvGrpSpPr/>
              <p:nvPr/>
            </p:nvGrpSpPr>
            <p:grpSpPr>
              <a:xfrm>
                <a:off x="3565319" y="2201384"/>
                <a:ext cx="6264000" cy="4537041"/>
                <a:chOff x="3565319" y="2201384"/>
                <a:chExt cx="6264000" cy="4537041"/>
              </a:xfrm>
            </p:grpSpPr>
            <p:sp>
              <p:nvSpPr>
                <p:cNvPr id="211" name="Rectangle 210"/>
                <p:cNvSpPr/>
                <p:nvPr/>
              </p:nvSpPr>
              <p:spPr bwMode="auto">
                <a:xfrm>
                  <a:off x="3673198" y="2715643"/>
                  <a:ext cx="1271501" cy="2131832"/>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Data Lake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(Example: S3)</a:t>
                  </a:r>
                </a:p>
              </p:txBody>
            </p:sp>
            <p:grpSp>
              <p:nvGrpSpPr>
                <p:cNvPr id="212" name="Group 211"/>
                <p:cNvGrpSpPr/>
                <p:nvPr/>
              </p:nvGrpSpPr>
              <p:grpSpPr>
                <a:xfrm>
                  <a:off x="3565319" y="2201384"/>
                  <a:ext cx="6264000" cy="4537041"/>
                  <a:chOff x="3565319" y="2201384"/>
                  <a:chExt cx="6264000" cy="4537041"/>
                </a:xfrm>
              </p:grpSpPr>
              <p:grpSp>
                <p:nvGrpSpPr>
                  <p:cNvPr id="213" name="Group 212"/>
                  <p:cNvGrpSpPr/>
                  <p:nvPr/>
                </p:nvGrpSpPr>
                <p:grpSpPr>
                  <a:xfrm>
                    <a:off x="3594025" y="2201384"/>
                    <a:ext cx="6150694" cy="3984244"/>
                    <a:chOff x="3594025" y="2201384"/>
                    <a:chExt cx="6150694" cy="3984244"/>
                  </a:xfrm>
                </p:grpSpPr>
                <p:sp>
                  <p:nvSpPr>
                    <p:cNvPr id="215" name="Rectangle 214"/>
                    <p:cNvSpPr/>
                    <p:nvPr/>
                  </p:nvSpPr>
                  <p:spPr bwMode="auto">
                    <a:xfrm>
                      <a:off x="5532352" y="2201384"/>
                      <a:ext cx="208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Relational Data Store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 AWS Redshift)</a:t>
                      </a:r>
                    </a:p>
                  </p:txBody>
                </p:sp>
                <p:sp>
                  <p:nvSpPr>
                    <p:cNvPr id="216" name="Rectangle 215"/>
                    <p:cNvSpPr/>
                    <p:nvPr/>
                  </p:nvSpPr>
                  <p:spPr bwMode="auto">
                    <a:xfrm>
                      <a:off x="8016719" y="2201385"/>
                      <a:ext cx="172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Enterprise Reporting Platform</a:t>
                      </a:r>
                    </a:p>
                  </p:txBody>
                </p:sp>
                <p:sp>
                  <p:nvSpPr>
                    <p:cNvPr id="217" name="Rectangle 216"/>
                    <p:cNvSpPr/>
                    <p:nvPr/>
                  </p:nvSpPr>
                  <p:spPr bwMode="auto">
                    <a:xfrm>
                      <a:off x="8016719" y="3421165"/>
                      <a:ext cx="172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API endpoints </a:t>
                      </a:r>
                    </a:p>
                  </p:txBody>
                </p:sp>
                <p:sp>
                  <p:nvSpPr>
                    <p:cNvPr id="218" name="Rectangle 217"/>
                    <p:cNvSpPr/>
                    <p:nvPr/>
                  </p:nvSpPr>
                  <p:spPr bwMode="auto">
                    <a:xfrm>
                      <a:off x="5532352" y="3421165"/>
                      <a:ext cx="208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Indexing and Querying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 Elastic Search)</a:t>
                      </a:r>
                    </a:p>
                  </p:txBody>
                </p:sp>
                <p:sp>
                  <p:nvSpPr>
                    <p:cNvPr id="219" name="Rectangle 218"/>
                    <p:cNvSpPr/>
                    <p:nvPr/>
                  </p:nvSpPr>
                  <p:spPr bwMode="auto">
                    <a:xfrm>
                      <a:off x="8016719" y="5465628"/>
                      <a:ext cx="172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Real time Indexing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 Elastic Cache)</a:t>
                      </a:r>
                    </a:p>
                  </p:txBody>
                </p:sp>
                <p:sp>
                  <p:nvSpPr>
                    <p:cNvPr id="220" name="Rectangle 219"/>
                    <p:cNvSpPr/>
                    <p:nvPr/>
                  </p:nvSpPr>
                  <p:spPr bwMode="auto">
                    <a:xfrm>
                      <a:off x="5532352" y="4825109"/>
                      <a:ext cx="208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Distributed Processing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Feature Engineering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Data Sampling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 Spark)</a:t>
                      </a:r>
                    </a:p>
                  </p:txBody>
                </p:sp>
                <p:sp>
                  <p:nvSpPr>
                    <p:cNvPr id="221" name="Rectangle 220"/>
                    <p:cNvSpPr/>
                    <p:nvPr/>
                  </p:nvSpPr>
                  <p:spPr bwMode="auto">
                    <a:xfrm>
                      <a:off x="8016719" y="4402955"/>
                      <a:ext cx="172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Machine Learning Workbench</a:t>
                      </a:r>
                    </a:p>
                  </p:txBody>
                </p:sp>
                <p:cxnSp>
                  <p:nvCxnSpPr>
                    <p:cNvPr id="222" name="Straight Arrow Connector 221"/>
                    <p:cNvCxnSpPr>
                      <a:cxnSpLocks/>
                      <a:stCxn id="215" idx="3"/>
                      <a:endCxn id="216" idx="1"/>
                    </p:cNvCxnSpPr>
                    <p:nvPr/>
                  </p:nvCxnSpPr>
                  <p:spPr>
                    <a:xfrm>
                      <a:off x="7620352" y="2561384"/>
                      <a:ext cx="396367" cy="1"/>
                    </a:xfrm>
                    <a:prstGeom prst="straightConnector1">
                      <a:avLst/>
                    </a:prstGeom>
                    <a:noFill/>
                    <a:ln w="6350" cap="flat" cmpd="sng" algn="ctr">
                      <a:solidFill>
                        <a:srgbClr val="095879"/>
                      </a:solidFill>
                      <a:prstDash val="solid"/>
                      <a:miter lim="800000"/>
                      <a:tailEnd type="triangle"/>
                    </a:ln>
                    <a:effectLst/>
                  </p:spPr>
                </p:cxnSp>
                <p:cxnSp>
                  <p:nvCxnSpPr>
                    <p:cNvPr id="223" name="Straight Arrow Connector 222"/>
                    <p:cNvCxnSpPr>
                      <a:cxnSpLocks/>
                      <a:stCxn id="218" idx="3"/>
                      <a:endCxn id="217" idx="1"/>
                    </p:cNvCxnSpPr>
                    <p:nvPr/>
                  </p:nvCxnSpPr>
                  <p:spPr>
                    <a:xfrm>
                      <a:off x="7620352" y="3781165"/>
                      <a:ext cx="396367" cy="0"/>
                    </a:xfrm>
                    <a:prstGeom prst="straightConnector1">
                      <a:avLst/>
                    </a:prstGeom>
                    <a:noFill/>
                    <a:ln w="6350" cap="flat" cmpd="sng" algn="ctr">
                      <a:solidFill>
                        <a:srgbClr val="095879"/>
                      </a:solidFill>
                      <a:prstDash val="solid"/>
                      <a:miter lim="800000"/>
                      <a:tailEnd type="triangle"/>
                    </a:ln>
                    <a:effectLst/>
                  </p:spPr>
                </p:cxnSp>
                <p:cxnSp>
                  <p:nvCxnSpPr>
                    <p:cNvPr id="224" name="Elbow Connector 223"/>
                    <p:cNvCxnSpPr>
                      <a:cxnSpLocks/>
                      <a:stCxn id="227" idx="3"/>
                      <a:endCxn id="215" idx="1"/>
                    </p:cNvCxnSpPr>
                    <p:nvPr/>
                  </p:nvCxnSpPr>
                  <p:spPr>
                    <a:xfrm flipV="1">
                      <a:off x="4997913" y="2561384"/>
                      <a:ext cx="534439" cy="1221108"/>
                    </a:xfrm>
                    <a:prstGeom prst="bentConnector3">
                      <a:avLst>
                        <a:gd name="adj1" fmla="val 50000"/>
                      </a:avLst>
                    </a:prstGeom>
                    <a:noFill/>
                    <a:ln w="6350" cap="flat" cmpd="sng" algn="ctr">
                      <a:solidFill>
                        <a:srgbClr val="095879"/>
                      </a:solidFill>
                      <a:prstDash val="solid"/>
                      <a:miter lim="800000"/>
                      <a:tailEnd type="triangle"/>
                    </a:ln>
                    <a:effectLst/>
                  </p:spPr>
                </p:cxnSp>
                <p:cxnSp>
                  <p:nvCxnSpPr>
                    <p:cNvPr id="225" name="Elbow Connector 224"/>
                    <p:cNvCxnSpPr>
                      <a:cxnSpLocks/>
                      <a:stCxn id="227" idx="3"/>
                      <a:endCxn id="220" idx="1"/>
                    </p:cNvCxnSpPr>
                    <p:nvPr/>
                  </p:nvCxnSpPr>
                  <p:spPr>
                    <a:xfrm>
                      <a:off x="4997913" y="3782492"/>
                      <a:ext cx="534439" cy="1402617"/>
                    </a:xfrm>
                    <a:prstGeom prst="bentConnector3">
                      <a:avLst>
                        <a:gd name="adj1" fmla="val 50000"/>
                      </a:avLst>
                    </a:prstGeom>
                    <a:noFill/>
                    <a:ln w="6350" cap="flat" cmpd="sng" algn="ctr">
                      <a:solidFill>
                        <a:srgbClr val="095879"/>
                      </a:solidFill>
                      <a:prstDash val="solid"/>
                      <a:miter lim="800000"/>
                      <a:tailEnd type="triangle"/>
                    </a:ln>
                    <a:effectLst/>
                  </p:spPr>
                </p:cxnSp>
                <p:cxnSp>
                  <p:nvCxnSpPr>
                    <p:cNvPr id="226" name="Elbow Connector 225"/>
                    <p:cNvCxnSpPr/>
                    <p:nvPr/>
                  </p:nvCxnSpPr>
                  <p:spPr>
                    <a:xfrm>
                      <a:off x="7544032" y="5388041"/>
                      <a:ext cx="472687" cy="511931"/>
                    </a:xfrm>
                    <a:prstGeom prst="bentConnector3">
                      <a:avLst/>
                    </a:prstGeom>
                    <a:noFill/>
                    <a:ln w="6350" cap="flat" cmpd="sng" algn="ctr">
                      <a:solidFill>
                        <a:srgbClr val="095879"/>
                      </a:solidFill>
                      <a:prstDash val="solid"/>
                      <a:miter lim="800000"/>
                      <a:tailEnd type="triangle"/>
                    </a:ln>
                    <a:effectLst/>
                  </p:spPr>
                </p:cxnSp>
                <p:sp>
                  <p:nvSpPr>
                    <p:cNvPr id="227" name="Rectangle 226"/>
                    <p:cNvSpPr/>
                    <p:nvPr/>
                  </p:nvSpPr>
                  <p:spPr>
                    <a:xfrm>
                      <a:off x="3594025" y="2613900"/>
                      <a:ext cx="1403888" cy="2337184"/>
                    </a:xfrm>
                    <a:prstGeom prst="rect">
                      <a:avLst/>
                    </a:prstGeom>
                    <a:noFill/>
                    <a:ln w="12700" cap="flat" cmpd="sng" algn="ctr">
                      <a:solidFill>
                        <a:srgbClr val="095879">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cxnSp>
                  <p:nvCxnSpPr>
                    <p:cNvPr id="228" name="Elbow Connector 227"/>
                    <p:cNvCxnSpPr/>
                    <p:nvPr/>
                  </p:nvCxnSpPr>
                  <p:spPr>
                    <a:xfrm flipV="1">
                      <a:off x="7544032" y="4836143"/>
                      <a:ext cx="472688" cy="551898"/>
                    </a:xfrm>
                    <a:prstGeom prst="bentConnector3">
                      <a:avLst/>
                    </a:prstGeom>
                    <a:noFill/>
                    <a:ln w="6350" cap="flat" cmpd="sng" algn="ctr">
                      <a:solidFill>
                        <a:srgbClr val="095879"/>
                      </a:solidFill>
                      <a:prstDash val="solid"/>
                      <a:miter lim="800000"/>
                      <a:tailEnd type="triangle"/>
                    </a:ln>
                    <a:effectLst/>
                  </p:spPr>
                </p:cxnSp>
              </p:grpSp>
              <p:sp>
                <p:nvSpPr>
                  <p:cNvPr id="214" name="TextBox 213"/>
                  <p:cNvSpPr txBox="1"/>
                  <p:nvPr/>
                </p:nvSpPr>
                <p:spPr>
                  <a:xfrm>
                    <a:off x="3565319" y="6430648"/>
                    <a:ext cx="6264000" cy="307777"/>
                  </a:xfrm>
                  <a:prstGeom prst="rect">
                    <a:avLst/>
                  </a:prstGeom>
                  <a:solidFill>
                    <a:srgbClr val="DADDA3">
                      <a:lumMod val="40000"/>
                      <a:lumOff val="60000"/>
                    </a:srgb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Isolating Compute from Storage</a:t>
                    </a:r>
                  </a:p>
                </p:txBody>
              </p:sp>
            </p:grpSp>
          </p:grpSp>
        </p:grpSp>
      </p:grpSp>
      <p:grpSp>
        <p:nvGrpSpPr>
          <p:cNvPr id="229" name="Group 228"/>
          <p:cNvGrpSpPr/>
          <p:nvPr/>
        </p:nvGrpSpPr>
        <p:grpSpPr>
          <a:xfrm>
            <a:off x="210493" y="755978"/>
            <a:ext cx="11792609" cy="565640"/>
            <a:chOff x="210493" y="910308"/>
            <a:chExt cx="11792609" cy="565640"/>
          </a:xfrm>
        </p:grpSpPr>
        <p:sp>
          <p:nvSpPr>
            <p:cNvPr id="230" name="Left-Right Arrow 229"/>
            <p:cNvSpPr/>
            <p:nvPr/>
          </p:nvSpPr>
          <p:spPr>
            <a:xfrm>
              <a:off x="210493" y="910308"/>
              <a:ext cx="11792609" cy="565640"/>
            </a:xfrm>
            <a:prstGeom prst="leftRightArrow">
              <a:avLst/>
            </a:prstGeom>
            <a:solidFill>
              <a:srgbClr val="095879"/>
            </a:solidFill>
            <a:ln w="12700" cap="flat" cmpd="sng" algn="ctr">
              <a:solidFill>
                <a:srgbClr val="095879">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231" name="TextBox 230"/>
            <p:cNvSpPr txBox="1"/>
            <p:nvPr/>
          </p:nvSpPr>
          <p:spPr>
            <a:xfrm>
              <a:off x="1027194" y="1037425"/>
              <a:ext cx="1977016" cy="307777"/>
            </a:xfrm>
            <a:prstGeom prst="rect">
              <a:avLst/>
            </a:prstGeom>
            <a:noFill/>
          </p:spPr>
          <p:txBody>
            <a:bodyPr wrap="none" rtlCol="0">
              <a:spAutoFit/>
            </a:bodyPr>
            <a:lstStyle/>
            <a:p>
              <a:pPr marL="0" marR="0" lvl="0" indent="0" algn="ctr" defTabSz="914400" eaLnBrk="0" fontAlgn="auto" latinLnBrk="0" hangingPunct="0">
                <a:lnSpc>
                  <a:spcPct val="100000"/>
                </a:lnSpc>
                <a:spcBef>
                  <a:spcPct val="20000"/>
                </a:spcBef>
                <a:spcAft>
                  <a:spcPts val="0"/>
                </a:spcAft>
                <a:buClr>
                  <a:srgbClr val="500093"/>
                </a:buClr>
                <a:buSzPct val="80000"/>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How to acquire data?</a:t>
              </a:r>
            </a:p>
          </p:txBody>
        </p:sp>
        <p:sp>
          <p:nvSpPr>
            <p:cNvPr id="232" name="TextBox 231"/>
            <p:cNvSpPr txBox="1"/>
            <p:nvPr/>
          </p:nvSpPr>
          <p:spPr>
            <a:xfrm>
              <a:off x="4613327" y="1037425"/>
              <a:ext cx="3106428" cy="307777"/>
            </a:xfrm>
            <a:prstGeom prst="rect">
              <a:avLst/>
            </a:prstGeom>
            <a:noFill/>
          </p:spPr>
          <p:txBody>
            <a:bodyPr wrap="none" rtlCol="0">
              <a:spAutoFit/>
            </a:bodyPr>
            <a:lstStyle/>
            <a:p>
              <a:pPr marL="0" marR="0" lvl="0" indent="0" algn="ctr" defTabSz="914400" eaLnBrk="0" fontAlgn="auto" latinLnBrk="0" hangingPunct="0">
                <a:lnSpc>
                  <a:spcPct val="100000"/>
                </a:lnSpc>
                <a:spcBef>
                  <a:spcPct val="20000"/>
                </a:spcBef>
                <a:spcAft>
                  <a:spcPts val="0"/>
                </a:spcAft>
                <a:buClr>
                  <a:srgbClr val="500093"/>
                </a:buClr>
                <a:buSzPct val="80000"/>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How to create a unified data view?</a:t>
              </a:r>
            </a:p>
          </p:txBody>
        </p:sp>
        <p:sp>
          <p:nvSpPr>
            <p:cNvPr id="233" name="TextBox 232"/>
            <p:cNvSpPr txBox="1"/>
            <p:nvPr/>
          </p:nvSpPr>
          <p:spPr>
            <a:xfrm>
              <a:off x="8730116" y="1037425"/>
              <a:ext cx="2677336" cy="307777"/>
            </a:xfrm>
            <a:prstGeom prst="rect">
              <a:avLst/>
            </a:prstGeom>
            <a:noFill/>
          </p:spPr>
          <p:txBody>
            <a:bodyPr wrap="none" rtlCol="0">
              <a:spAutoFit/>
            </a:bodyPr>
            <a:lstStyle/>
            <a:p>
              <a:pPr marL="0" marR="0" lvl="0" indent="0" algn="ctr" defTabSz="914400" eaLnBrk="0" fontAlgn="auto" latinLnBrk="0" hangingPunct="0">
                <a:lnSpc>
                  <a:spcPct val="100000"/>
                </a:lnSpc>
                <a:spcBef>
                  <a:spcPct val="20000"/>
                </a:spcBef>
                <a:spcAft>
                  <a:spcPts val="0"/>
                </a:spcAft>
                <a:buClr>
                  <a:srgbClr val="500093"/>
                </a:buClr>
                <a:buSzPct val="80000"/>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How to enable consumption?</a:t>
              </a:r>
            </a:p>
          </p:txBody>
        </p:sp>
      </p:grpSp>
      <p:grpSp>
        <p:nvGrpSpPr>
          <p:cNvPr id="234" name="Group 233"/>
          <p:cNvGrpSpPr/>
          <p:nvPr/>
        </p:nvGrpSpPr>
        <p:grpSpPr>
          <a:xfrm>
            <a:off x="162674" y="1860208"/>
            <a:ext cx="3298723" cy="4592457"/>
            <a:chOff x="162674" y="1888784"/>
            <a:chExt cx="3298723" cy="4592457"/>
          </a:xfrm>
        </p:grpSpPr>
        <p:cxnSp>
          <p:nvCxnSpPr>
            <p:cNvPr id="235" name="Straight Arrow Connector 234"/>
            <p:cNvCxnSpPr/>
            <p:nvPr/>
          </p:nvCxnSpPr>
          <p:spPr>
            <a:xfrm>
              <a:off x="1234041" y="3781559"/>
              <a:ext cx="353782" cy="4130"/>
            </a:xfrm>
            <a:prstGeom prst="straightConnector1">
              <a:avLst/>
            </a:prstGeom>
            <a:noFill/>
            <a:ln w="6350" cap="flat" cmpd="sng" algn="ctr">
              <a:solidFill>
                <a:srgbClr val="095879"/>
              </a:solidFill>
              <a:prstDash val="solid"/>
              <a:miter lim="800000"/>
              <a:tailEnd type="arrow"/>
            </a:ln>
            <a:effectLst/>
          </p:spPr>
        </p:cxnSp>
        <p:grpSp>
          <p:nvGrpSpPr>
            <p:cNvPr id="236" name="Group 235"/>
            <p:cNvGrpSpPr/>
            <p:nvPr/>
          </p:nvGrpSpPr>
          <p:grpSpPr>
            <a:xfrm>
              <a:off x="162674" y="1888784"/>
              <a:ext cx="3298723" cy="4592457"/>
              <a:chOff x="162674" y="1888784"/>
              <a:chExt cx="3298723" cy="4592457"/>
            </a:xfrm>
          </p:grpSpPr>
          <p:sp>
            <p:nvSpPr>
              <p:cNvPr id="237" name="Rectangle 236"/>
              <p:cNvSpPr/>
              <p:nvPr/>
            </p:nvSpPr>
            <p:spPr bwMode="auto">
              <a:xfrm>
                <a:off x="1587823" y="1888784"/>
                <a:ext cx="1513574" cy="3793810"/>
              </a:xfrm>
              <a:prstGeom prst="rect">
                <a:avLst/>
              </a:prstGeom>
              <a:solidFill>
                <a:srgbClr val="CCCCCC"/>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Data Integration</a:t>
                </a:r>
                <a:endPar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cxnSp>
            <p:nvCxnSpPr>
              <p:cNvPr id="238" name="Straight Arrow Connector 237"/>
              <p:cNvCxnSpPr/>
              <p:nvPr/>
            </p:nvCxnSpPr>
            <p:spPr>
              <a:xfrm flipV="1">
                <a:off x="3101397" y="3782492"/>
                <a:ext cx="360000" cy="0"/>
              </a:xfrm>
              <a:prstGeom prst="straightConnector1">
                <a:avLst/>
              </a:prstGeom>
              <a:noFill/>
              <a:ln w="6350" cap="flat" cmpd="sng" algn="ctr">
                <a:solidFill>
                  <a:srgbClr val="095879"/>
                </a:solidFill>
                <a:prstDash val="solid"/>
                <a:miter lim="800000"/>
                <a:tailEnd type="arrow"/>
              </a:ln>
              <a:effectLst/>
            </p:spPr>
          </p:cxnSp>
          <p:sp>
            <p:nvSpPr>
              <p:cNvPr id="239" name="Rectangle 238"/>
              <p:cNvSpPr/>
              <p:nvPr/>
            </p:nvSpPr>
            <p:spPr bwMode="auto">
              <a:xfrm>
                <a:off x="210493" y="1893224"/>
                <a:ext cx="1113667" cy="3776670"/>
              </a:xfrm>
              <a:prstGeom prst="rect">
                <a:avLst/>
              </a:prstGeom>
              <a:solidFill>
                <a:srgbClr val="000000">
                  <a:lumMod val="20000"/>
                  <a:lumOff val="80000"/>
                </a:srgbClr>
              </a:solidFill>
              <a:ln w="12700" cap="flat" cmpd="sng" algn="ctr">
                <a:noFill/>
                <a:prstDash val="solid"/>
                <a:miter lim="800000"/>
                <a:headEnd/>
                <a:tailEn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dirty="0">
                  <a:ln>
                    <a:noFill/>
                  </a:ln>
                  <a:solidFill>
                    <a:srgbClr val="0070C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240" name="Rectangle 239"/>
              <p:cNvSpPr/>
              <p:nvPr/>
            </p:nvSpPr>
            <p:spPr bwMode="auto">
              <a:xfrm>
                <a:off x="1694900" y="1975729"/>
                <a:ext cx="1308080" cy="1508404"/>
              </a:xfrm>
              <a:prstGeom prst="rect">
                <a:avLst/>
              </a:prstGeom>
              <a:solidFill>
                <a:sysClr val="window" lastClr="FFFFFF">
                  <a:lumMod val="50000"/>
                </a:sys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Structured </a:t>
                </a:r>
                <a:endPar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241" name="Rectangle 240"/>
              <p:cNvSpPr/>
              <p:nvPr/>
            </p:nvSpPr>
            <p:spPr bwMode="auto">
              <a:xfrm>
                <a:off x="1681663" y="4071528"/>
                <a:ext cx="1308080" cy="1508404"/>
              </a:xfrm>
              <a:prstGeom prst="rect">
                <a:avLst/>
              </a:prstGeom>
              <a:solidFill>
                <a:sysClr val="window" lastClr="FFFFFF">
                  <a:lumMod val="50000"/>
                </a:sys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Unstructured</a:t>
                </a:r>
                <a:endPar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242" name="TextBox 241">
                <a:extLst>
                  <a:ext uri="{FF2B5EF4-FFF2-40B4-BE49-F238E27FC236}">
                    <a16:creationId xmlns:a16="http://schemas.microsoft.com/office/drawing/2014/main" id="{86E0932B-348A-4C8F-8E43-4C37E1ABE4C7}"/>
                  </a:ext>
                </a:extLst>
              </p:cNvPr>
              <p:cNvSpPr txBox="1"/>
              <p:nvPr/>
            </p:nvSpPr>
            <p:spPr>
              <a:xfrm>
                <a:off x="184406" y="2048801"/>
                <a:ext cx="111366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Conventional Data Sources</a:t>
                </a:r>
              </a:p>
            </p:txBody>
          </p:sp>
          <p:sp>
            <p:nvSpPr>
              <p:cNvPr id="243" name="TextBox 242">
                <a:extLst>
                  <a:ext uri="{FF2B5EF4-FFF2-40B4-BE49-F238E27FC236}">
                    <a16:creationId xmlns:a16="http://schemas.microsoft.com/office/drawing/2014/main" id="{A31D8553-C508-4786-9FBD-AE24DBC8B3B8}"/>
                  </a:ext>
                </a:extLst>
              </p:cNvPr>
              <p:cNvSpPr txBox="1"/>
              <p:nvPr/>
            </p:nvSpPr>
            <p:spPr>
              <a:xfrm>
                <a:off x="162674" y="3018901"/>
                <a:ext cx="132981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Unconventional Data Sources</a:t>
                </a:r>
              </a:p>
            </p:txBody>
          </p:sp>
          <p:sp>
            <p:nvSpPr>
              <p:cNvPr id="244" name="TextBox 243">
                <a:extLst>
                  <a:ext uri="{FF2B5EF4-FFF2-40B4-BE49-F238E27FC236}">
                    <a16:creationId xmlns:a16="http://schemas.microsoft.com/office/drawing/2014/main" id="{7E6A7EE2-F002-4F56-8BC2-70F563944271}"/>
                  </a:ext>
                </a:extLst>
              </p:cNvPr>
              <p:cNvSpPr txBox="1"/>
              <p:nvPr/>
            </p:nvSpPr>
            <p:spPr>
              <a:xfrm>
                <a:off x="188033" y="3868907"/>
                <a:ext cx="132981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External Data Sources</a:t>
                </a:r>
              </a:p>
            </p:txBody>
          </p:sp>
          <p:sp>
            <p:nvSpPr>
              <p:cNvPr id="245" name="TextBox 244">
                <a:extLst>
                  <a:ext uri="{FF2B5EF4-FFF2-40B4-BE49-F238E27FC236}">
                    <a16:creationId xmlns:a16="http://schemas.microsoft.com/office/drawing/2014/main" id="{90BEB28F-633A-4C6B-81F6-4A75FA61C5C4}"/>
                  </a:ext>
                </a:extLst>
              </p:cNvPr>
              <p:cNvSpPr txBox="1"/>
              <p:nvPr/>
            </p:nvSpPr>
            <p:spPr>
              <a:xfrm>
                <a:off x="184860" y="4825684"/>
                <a:ext cx="132981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Internal Data Sources</a:t>
                </a:r>
              </a:p>
            </p:txBody>
          </p:sp>
          <p:sp>
            <p:nvSpPr>
              <p:cNvPr id="246" name="TextBox 245"/>
              <p:cNvSpPr txBox="1"/>
              <p:nvPr/>
            </p:nvSpPr>
            <p:spPr>
              <a:xfrm>
                <a:off x="162674" y="6173464"/>
                <a:ext cx="2895249" cy="307777"/>
              </a:xfrm>
              <a:prstGeom prst="rect">
                <a:avLst/>
              </a:prstGeom>
              <a:solidFill>
                <a:srgbClr val="CCCCCC"/>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Data Type specific ETL toolset</a:t>
                </a:r>
              </a:p>
            </p:txBody>
          </p:sp>
        </p:grpSp>
      </p:grpSp>
      <p:grpSp>
        <p:nvGrpSpPr>
          <p:cNvPr id="247" name="Group 246"/>
          <p:cNvGrpSpPr/>
          <p:nvPr/>
        </p:nvGrpSpPr>
        <p:grpSpPr>
          <a:xfrm>
            <a:off x="10249866" y="1665784"/>
            <a:ext cx="1868663" cy="5176714"/>
            <a:chOff x="10249866" y="1751512"/>
            <a:chExt cx="1868663" cy="5176714"/>
          </a:xfrm>
        </p:grpSpPr>
        <p:sp>
          <p:nvSpPr>
            <p:cNvPr id="248" name="Rectangle 247"/>
            <p:cNvSpPr/>
            <p:nvPr/>
          </p:nvSpPr>
          <p:spPr bwMode="auto">
            <a:xfrm>
              <a:off x="10410198" y="1751512"/>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CANNED REPORTS</a:t>
              </a:r>
            </a:p>
          </p:txBody>
        </p:sp>
        <p:sp>
          <p:nvSpPr>
            <p:cNvPr id="249" name="Rectangle 248"/>
            <p:cNvSpPr/>
            <p:nvPr/>
          </p:nvSpPr>
          <p:spPr bwMode="auto">
            <a:xfrm>
              <a:off x="10410198" y="2396906"/>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SELF SERVICE BI</a:t>
              </a:r>
            </a:p>
          </p:txBody>
        </p:sp>
        <p:sp>
          <p:nvSpPr>
            <p:cNvPr id="250" name="Rectangle 249"/>
            <p:cNvSpPr/>
            <p:nvPr/>
          </p:nvSpPr>
          <p:spPr bwMode="auto">
            <a:xfrm>
              <a:off x="10410198" y="3349556"/>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OPERATIONAL</a:t>
              </a:r>
            </a:p>
          </p:txBody>
        </p:sp>
        <p:sp>
          <p:nvSpPr>
            <p:cNvPr id="251" name="Rectangle 250"/>
            <p:cNvSpPr/>
            <p:nvPr/>
          </p:nvSpPr>
          <p:spPr bwMode="auto">
            <a:xfrm>
              <a:off x="10410198" y="4334915"/>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ADVANCED ANALYTICS</a:t>
              </a:r>
            </a:p>
          </p:txBody>
        </p:sp>
        <p:sp>
          <p:nvSpPr>
            <p:cNvPr id="252" name="Rectangle 251"/>
            <p:cNvSpPr/>
            <p:nvPr/>
          </p:nvSpPr>
          <p:spPr bwMode="auto">
            <a:xfrm>
              <a:off x="10410198" y="5391713"/>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REAL TIME REPORTING</a:t>
              </a:r>
            </a:p>
          </p:txBody>
        </p:sp>
        <p:sp>
          <p:nvSpPr>
            <p:cNvPr id="253" name="TextBox 252"/>
            <p:cNvSpPr txBox="1"/>
            <p:nvPr/>
          </p:nvSpPr>
          <p:spPr>
            <a:xfrm>
              <a:off x="10249866" y="5974119"/>
              <a:ext cx="1868663" cy="954107"/>
            </a:xfrm>
            <a:prstGeom prst="rect">
              <a:avLst/>
            </a:prstGeom>
            <a:solidFill>
              <a:schemeClr val="tx2">
                <a:lumMod val="20000"/>
                <a:lumOff val="80000"/>
              </a:scheme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Workload Aware Compute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grpSp>
    </p:spTree>
    <p:extLst>
      <p:ext uri="{BB962C8B-B14F-4D97-AF65-F5344CB8AC3E}">
        <p14:creationId xmlns:p14="http://schemas.microsoft.com/office/powerpoint/2010/main" val="205817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20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8341960|-3468525|-2064878|-9539986|Markido&quot;,&quot;Id&quot;:&quot;5a4e29da37334137f4e5128b&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2.xml><?xml version="1.0" encoding="utf-8"?>
<p:tagLst xmlns:a="http://schemas.openxmlformats.org/drawingml/2006/main" xmlns:r="http://schemas.openxmlformats.org/officeDocument/2006/relationships" xmlns:p="http://schemas.openxmlformats.org/presentationml/2006/main">
  <p:tag name="FILLFORECOLOR" val="3754615"/>
  <p:tag name="FILLFORESCHEMECOLOR" val="5"/>
</p:tagLst>
</file>

<file path=ppt/theme/theme1.xml><?xml version="1.0" encoding="utf-8"?>
<a:theme xmlns:a="http://schemas.openxmlformats.org/drawingml/2006/main" name="1_Office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33343</TotalTime>
  <Words>3929</Words>
  <Application>Microsoft Office PowerPoint</Application>
  <PresentationFormat>Widescreen</PresentationFormat>
  <Paragraphs>709</Paragraphs>
  <Slides>37</Slides>
  <Notes>17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Arial</vt:lpstr>
      <vt:lpstr>Avenir Book</vt:lpstr>
      <vt:lpstr>Calibri</vt:lpstr>
      <vt:lpstr>Gill Sans MT</vt:lpstr>
      <vt:lpstr>Lucida Sans</vt:lpstr>
      <vt:lpstr>Mangal</vt:lpstr>
      <vt:lpstr>Monotype Sorts</vt:lpstr>
      <vt:lpstr>Open Sans</vt:lpstr>
      <vt:lpstr>Segoe UI</vt:lpstr>
      <vt:lpstr>Segoe UI Light</vt:lpstr>
      <vt:lpstr>Verdana</vt:lpstr>
      <vt:lpstr>Wingdings</vt:lpstr>
      <vt:lpstr>1_Office Theme</vt:lpstr>
      <vt:lpstr>LatentView Capabilities in Enabling  Data Driven Ecosystem</vt:lpstr>
      <vt:lpstr>Agenda</vt:lpstr>
      <vt:lpstr>PowerPoint Presentation</vt:lpstr>
      <vt:lpstr>Overall Solution Approach</vt:lpstr>
      <vt:lpstr>PowerPoint Presentation</vt:lpstr>
      <vt:lpstr>Ideal Data Platform – Design Considerations</vt:lpstr>
      <vt:lpstr>Challenges/Complexity in Unifying Data</vt:lpstr>
      <vt:lpstr>PowerPoint Presentation</vt:lpstr>
      <vt:lpstr>Business Focused and Workload Centric Architecture</vt:lpstr>
      <vt:lpstr>Cloud-based Data Lake to Enhance Analytics Operations</vt:lpstr>
      <vt:lpstr>Creating DataMart for All Analytics Use Cases</vt:lpstr>
      <vt:lpstr>Centralizing Media Data from Media Buying Platforms</vt:lpstr>
      <vt:lpstr>PowerPoint Presentation</vt:lpstr>
      <vt:lpstr>Making Sense of the Data</vt:lpstr>
      <vt:lpstr>Drivers for Data Visualization</vt:lpstr>
      <vt:lpstr>Reporting &amp; Visualization Capabilities</vt:lpstr>
      <vt:lpstr>Data driven Product Innovation based on Consumer Reviews</vt:lpstr>
      <vt:lpstr>One Stop Conversion Funnel Dashboard from Multiple Sources</vt:lpstr>
      <vt:lpstr>A/B Testing for a Global Online Payment Solutions Provider</vt:lpstr>
      <vt:lpstr>PowerPoint Presentation</vt:lpstr>
      <vt:lpstr>AI / ML to Drive Business Impact</vt:lpstr>
      <vt:lpstr>Risk Identification By Modeling Customer Behavioral Patterns</vt:lpstr>
      <vt:lpstr>Social Insights Platform for Fashion Trends Spotting</vt:lpstr>
      <vt:lpstr>Thank you</vt:lpstr>
      <vt:lpstr>PowerPoint Presentation</vt:lpstr>
      <vt:lpstr>PowerPoint Presentation</vt:lpstr>
      <vt:lpstr>Integrating Data from Multiple Sources</vt:lpstr>
      <vt:lpstr>360-Degree View of Digital Metrics to Improve Marketing Effectiveness</vt:lpstr>
      <vt:lpstr>Data Harmonization for Efficient Digital Supply Chain </vt:lpstr>
      <vt:lpstr>LatentView- Data Engineering Capabilities</vt:lpstr>
      <vt:lpstr>Expertise in Cloud platforms</vt:lpstr>
      <vt:lpstr>Iterative Framework</vt:lpstr>
      <vt:lpstr>Enabling the data driven decision making journey by…</vt:lpstr>
      <vt:lpstr>Integrating Data from Multiple Sources</vt:lpstr>
      <vt:lpstr>Enabling Executive Decisions</vt:lpstr>
      <vt:lpstr>LatentView Solution for Refining Reporting Structure</vt:lpstr>
      <vt:lpstr>1. Getting the data together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Abhineet Basan</dc:creator>
  <cp:lastModifiedBy>Vivek Soundarapandian</cp:lastModifiedBy>
  <cp:revision>3549</cp:revision>
  <dcterms:created xsi:type="dcterms:W3CDTF">2017-09-27T09:03:29Z</dcterms:created>
  <dcterms:modified xsi:type="dcterms:W3CDTF">2019-01-23T09:02:18Z</dcterms:modified>
</cp:coreProperties>
</file>